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9" r:id="rId2"/>
    <p:sldId id="260" r:id="rId3"/>
    <p:sldId id="257" r:id="rId4"/>
    <p:sldId id="287" r:id="rId5"/>
    <p:sldId id="288" r:id="rId6"/>
    <p:sldId id="289" r:id="rId7"/>
    <p:sldId id="290" r:id="rId8"/>
    <p:sldId id="291" r:id="rId9"/>
    <p:sldId id="292" r:id="rId10"/>
    <p:sldId id="293" r:id="rId11"/>
    <p:sldId id="294" r:id="rId12"/>
    <p:sldId id="295" r:id="rId13"/>
    <p:sldId id="296" r:id="rId14"/>
    <p:sldId id="276" r:id="rId15"/>
    <p:sldId id="28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7" d="100"/>
          <a:sy n="107" d="100"/>
        </p:scale>
        <p:origin x="69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5A59EA-8D65-4D01-BD48-D8A551811CB5}" type="datetimeFigureOut">
              <a:rPr lang="en-US" smtClean="0"/>
              <a:t>1/22/2026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2F3D76-344A-43CF-8240-15617BD5A0DC}" type="slidenum">
              <a:rPr lang="en-US" smtClean="0"/>
              <a:t>‹#›</a:t>
            </a:fld>
            <a:endParaRPr lang="en-US"/>
          </a:p>
        </p:txBody>
      </p:sp>
    </p:spTree>
    <p:extLst>
      <p:ext uri="{BB962C8B-B14F-4D97-AF65-F5344CB8AC3E}">
        <p14:creationId xmlns:p14="http://schemas.microsoft.com/office/powerpoint/2010/main" val="22228623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24E8BF-7483-473F-908B-C79537BEF7C0}" type="slidenum">
              <a:rPr lang="en-US" smtClean="0"/>
              <a:t>1</a:t>
            </a:fld>
            <a:endParaRPr lang="en-US"/>
          </a:p>
        </p:txBody>
      </p:sp>
    </p:spTree>
    <p:extLst>
      <p:ext uri="{BB962C8B-B14F-4D97-AF65-F5344CB8AC3E}">
        <p14:creationId xmlns:p14="http://schemas.microsoft.com/office/powerpoint/2010/main" val="1888545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5"/>
          </p:nvPr>
        </p:nvSpPr>
        <p:spPr/>
        <p:txBody>
          <a:bodyPr/>
          <a:lstStyle/>
          <a:p>
            <a:fld id="{8524E8BF-7483-473F-908B-C79537BEF7C0}" type="slidenum">
              <a:rPr lang="en-US" smtClean="0"/>
              <a:t>2</a:t>
            </a:fld>
            <a:endParaRPr lang="en-US"/>
          </a:p>
        </p:txBody>
      </p:sp>
    </p:spTree>
    <p:extLst>
      <p:ext uri="{BB962C8B-B14F-4D97-AF65-F5344CB8AC3E}">
        <p14:creationId xmlns:p14="http://schemas.microsoft.com/office/powerpoint/2010/main" val="1706085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15" y="6334316"/>
            <a:ext cx="12188825" cy="6400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6000" b="1" spc="-50" baseline="0">
                <a:solidFill>
                  <a:schemeClr val="bg2">
                    <a:lumMod val="50000"/>
                  </a:schemeClr>
                </a:solidFill>
                <a:latin typeface="+mn-lt"/>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bg2">
                    <a:lumMod val="25000"/>
                  </a:schemeClr>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lvl1pPr>
              <a:defRPr>
                <a:solidFill>
                  <a:schemeClr val="bg2">
                    <a:lumMod val="25000"/>
                  </a:schemeClr>
                </a:solidFill>
              </a:defRPr>
            </a:lvl1pPr>
          </a:lstStyle>
          <a:p>
            <a:fld id="{23DEA971-36D6-4F83-98B6-459978798ADB}" type="datetimeFigureOut">
              <a:rPr lang="en-US" smtClean="0"/>
              <a:pPr/>
              <a:t>1/22/2026</a:t>
            </a:fld>
            <a:endParaRPr lang="en-US"/>
          </a:p>
        </p:txBody>
      </p:sp>
      <p:sp>
        <p:nvSpPr>
          <p:cNvPr id="5" name="Footer Placeholder 4"/>
          <p:cNvSpPr>
            <a:spLocks noGrp="1"/>
          </p:cNvSpPr>
          <p:nvPr>
            <p:ph type="ftr" sz="quarter" idx="11"/>
          </p:nvPr>
        </p:nvSpPr>
        <p:spPr/>
        <p:txBody>
          <a:bodyPr/>
          <a:lstStyle>
            <a:lvl1pPr>
              <a:defRPr>
                <a:solidFill>
                  <a:schemeClr val="bg2">
                    <a:lumMod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bg2">
                    <a:lumMod val="25000"/>
                  </a:schemeClr>
                </a:solidFill>
              </a:defRPr>
            </a:lvl1pPr>
          </a:lstStyle>
          <a:p>
            <a:fld id="{9B4EF7BB-21B5-43D4-B298-B87746B87CEE}"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0596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DEA971-36D6-4F83-98B6-459978798ADB}"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3418268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8" name="Rectangle 7"/>
          <p:cNvSpPr/>
          <p:nvPr/>
        </p:nvSpPr>
        <p:spPr>
          <a:xfrm>
            <a:off x="15" y="6334316"/>
            <a:ext cx="12188825" cy="6400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DEA971-36D6-4F83-98B6-459978798ADB}"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1565519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marL="0">
              <a:defRPr sz="4000" b="1">
                <a:solidFill>
                  <a:schemeClr val="bg2">
                    <a:lumMod val="50000"/>
                  </a:schemeClr>
                </a:solidFill>
                <a:latin typeface="+mn-lt"/>
              </a:defRPr>
            </a:lvl1pPr>
          </a:lstStyle>
          <a:p>
            <a:r>
              <a:rPr lang="en-US" dirty="0"/>
              <a:t>Click to edit Master title style</a:t>
            </a:r>
          </a:p>
        </p:txBody>
      </p:sp>
      <p:sp>
        <p:nvSpPr>
          <p:cNvPr id="3" name="Content Placeholder 2"/>
          <p:cNvSpPr>
            <a:spLocks noGrp="1"/>
          </p:cNvSpPr>
          <p:nvPr>
            <p:ph idx="1"/>
          </p:nvPr>
        </p:nvSpPr>
        <p:spPr/>
        <p:txBody>
          <a:bodyPr/>
          <a:lstStyle>
            <a:lvl2pPr>
              <a:buClr>
                <a:schemeClr val="bg2">
                  <a:lumMod val="50000"/>
                </a:schemeClr>
              </a:buClr>
              <a:defRPr/>
            </a:lvl2pPr>
            <a:lvl3pPr>
              <a:buClr>
                <a:schemeClr val="bg2">
                  <a:lumMod val="50000"/>
                </a:schemeClr>
              </a:buClr>
              <a:defRPr/>
            </a:lvl3pPr>
            <a:lvl4pPr>
              <a:buClr>
                <a:schemeClr val="bg2">
                  <a:lumMod val="50000"/>
                </a:schemeClr>
              </a:buClr>
              <a:defRPr/>
            </a:lvl4pPr>
            <a:lvl5pPr>
              <a:buClr>
                <a:schemeClr val="bg2">
                  <a:lumMod val="50000"/>
                </a:schemeClr>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23DEA971-36D6-4F83-98B6-459978798ADB}"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1708540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15" y="6334316"/>
            <a:ext cx="12188825" cy="6400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6000" b="1">
                <a:solidFill>
                  <a:schemeClr val="bg2">
                    <a:lumMod val="50000"/>
                  </a:schemeClr>
                </a:solidFill>
                <a:latin typeface="+mn-lt"/>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bg2">
                    <a:lumMod val="25000"/>
                  </a:schemeClr>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23DEA971-36D6-4F83-98B6-459978798ADB}" type="datetimeFigureOut">
              <a:rPr lang="en-US" smtClean="0"/>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EF7BB-21B5-43D4-B298-B87746B87CEE}"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243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3DEA971-36D6-4F83-98B6-459978798ADB}" type="datetimeFigureOut">
              <a:rPr lang="en-US" smtClean="0"/>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652946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bg2">
                    <a:lumMod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bg2">
                    <a:lumMod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3DEA971-36D6-4F83-98B6-459978798ADB}" type="datetimeFigureOut">
              <a:rPr lang="en-US" smtClean="0"/>
              <a:t>1/22/2026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226235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3DEA971-36D6-4F83-98B6-459978798ADB}" type="datetimeFigureOut">
              <a:rPr lang="en-US" smtClean="0"/>
              <a:t>1/22/2026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993421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6" name="Rectangle 5"/>
          <p:cNvSpPr/>
          <p:nvPr/>
        </p:nvSpPr>
        <p:spPr>
          <a:xfrm>
            <a:off x="15" y="6334316"/>
            <a:ext cx="12188825" cy="6400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3DEA971-36D6-4F83-98B6-459978798ADB}" type="datetimeFigureOut">
              <a:rPr lang="en-US" smtClean="0"/>
              <a:t>1/22/2026</a:t>
            </a:fld>
            <a:endParaRPr lang="en-US"/>
          </a:p>
        </p:txBody>
      </p:sp>
      <p:sp>
        <p:nvSpPr>
          <p:cNvPr id="8" name="Footer Placeholder 7"/>
          <p:cNvSpPr>
            <a:spLocks noGrp="1"/>
          </p:cNvSpPr>
          <p:nvPr>
            <p:ph type="ftr" sz="quarter" idx="11"/>
          </p:nvPr>
        </p:nvSpPr>
        <p:spPr/>
        <p:txBody>
          <a:bodyPr/>
          <a:lstStyle>
            <a:lvl1pPr>
              <a:defRPr>
                <a:solidFill>
                  <a:schemeClr val="bg2">
                    <a:lumMod val="25000"/>
                  </a:schemeClr>
                </a:solidFill>
              </a:defRPr>
            </a:lvl1pPr>
          </a:lstStyle>
          <a:p>
            <a:endParaRPr lang="en-US" dirty="0"/>
          </a:p>
        </p:txBody>
      </p:sp>
      <p:sp>
        <p:nvSpPr>
          <p:cNvPr id="9" name="Slide Number Placeholder 8"/>
          <p:cNvSpPr>
            <a:spLocks noGrp="1"/>
          </p:cNvSpPr>
          <p:nvPr>
            <p:ph type="sldNum" sz="quarter" idx="12"/>
          </p:nvPr>
        </p:nvSpPr>
        <p:spPr/>
        <p:txBody>
          <a:bodyPr/>
          <a:lstStyle/>
          <a:p>
            <a:fld id="{9B4EF7BB-21B5-43D4-B298-B87746B87CEE}" type="slidenum">
              <a:rPr lang="en-US" smtClean="0"/>
              <a:t>‹#›</a:t>
            </a:fld>
            <a:endParaRPr lang="en-US"/>
          </a:p>
        </p:txBody>
      </p:sp>
    </p:spTree>
    <p:extLst>
      <p:ext uri="{BB962C8B-B14F-4D97-AF65-F5344CB8AC3E}">
        <p14:creationId xmlns:p14="http://schemas.microsoft.com/office/powerpoint/2010/main" val="2622481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3DEA971-36D6-4F83-98B6-459978798ADB}" type="datetimeFigureOut">
              <a:rPr lang="en-US" smtClean="0"/>
              <a:t>1/22/2026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B4EF7BB-21B5-43D4-B298-B87746B87CEE}" type="slidenum">
              <a:rPr lang="en-US" smtClean="0"/>
              <a:t>‹#›</a:t>
            </a:fld>
            <a:endParaRPr lang="en-US"/>
          </a:p>
        </p:txBody>
      </p:sp>
    </p:spTree>
    <p:extLst>
      <p:ext uri="{BB962C8B-B14F-4D97-AF65-F5344CB8AC3E}">
        <p14:creationId xmlns:p14="http://schemas.microsoft.com/office/powerpoint/2010/main" val="3146441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dirty="0"/>
              <a:t>Click to edit Master title style</a:t>
            </a:r>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23DEA971-36D6-4F83-98B6-459978798ADB}" type="datetimeFigureOut">
              <a:rPr lang="en-US" smtClean="0"/>
              <a:pPr/>
              <a:t>1/22/2026</a:t>
            </a:fld>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9B4EF7BB-21B5-43D4-B298-B87746B87CEE}" type="slidenum">
              <a:rPr lang="en-US" smtClean="0"/>
              <a:pPr/>
              <a:t>‹#›</a:t>
            </a:fld>
            <a:endParaRPr lang="en-US"/>
          </a:p>
        </p:txBody>
      </p:sp>
    </p:spTree>
    <p:extLst>
      <p:ext uri="{BB962C8B-B14F-4D97-AF65-F5344CB8AC3E}">
        <p14:creationId xmlns:p14="http://schemas.microsoft.com/office/powerpoint/2010/main" val="3367319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6334316"/>
            <a:ext cx="12192001" cy="6599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chemeClr val="bg2">
                    <a:lumMod val="25000"/>
                  </a:schemeClr>
                </a:solidFill>
              </a:defRPr>
            </a:lvl1pPr>
          </a:lstStyle>
          <a:p>
            <a:fld id="{23DEA971-36D6-4F83-98B6-459978798ADB}" type="datetimeFigureOut">
              <a:rPr lang="en-US" smtClean="0"/>
              <a:pPr/>
              <a:t>1/22/2026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chemeClr val="bg2">
                    <a:lumMod val="25000"/>
                  </a:schemeClr>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chemeClr val="bg2">
                    <a:lumMod val="25000"/>
                  </a:schemeClr>
                </a:solidFill>
              </a:defRPr>
            </a:lvl1pPr>
          </a:lstStyle>
          <a:p>
            <a:fld id="{9B4EF7BB-21B5-43D4-B298-B87746B87CEE}" type="slidenum">
              <a:rPr lang="en-US" smtClean="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17819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b="1" kern="1200" spc="-50" baseline="0">
          <a:solidFill>
            <a:schemeClr val="bg2">
              <a:lumMod val="50000"/>
            </a:schemeClr>
          </a:solidFill>
          <a:latin typeface="+mn-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bg2">
            <a:lumMod val="50000"/>
          </a:schemeClr>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bg2">
            <a:lumMod val="50000"/>
          </a:schemeClr>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bg2">
            <a:lumMod val="50000"/>
          </a:schemeClr>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bg2">
            <a:lumMod val="50000"/>
          </a:schemeClr>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952915-D66F-3780-D2A6-795A707D03C6}"/>
              </a:ext>
            </a:extLst>
          </p:cNvPr>
          <p:cNvSpPr>
            <a:spLocks noGrp="1"/>
          </p:cNvSpPr>
          <p:nvPr>
            <p:ph type="ctrTitle"/>
          </p:nvPr>
        </p:nvSpPr>
        <p:spPr/>
        <p:txBody>
          <a:bodyPr/>
          <a:lstStyle/>
          <a:p>
            <a:pPr lvl="0"/>
            <a:r>
              <a:rPr lang="en-GB"/>
              <a:t>MODULE 4: Planning Accessible Infrastructure Improvements</a:t>
            </a:r>
            <a:endParaRPr lang="en-US"/>
          </a:p>
        </p:txBody>
      </p:sp>
      <p:sp>
        <p:nvSpPr>
          <p:cNvPr id="5" name="Subtitle 4">
            <a:extLst>
              <a:ext uri="{FF2B5EF4-FFF2-40B4-BE49-F238E27FC236}">
                <a16:creationId xmlns:a16="http://schemas.microsoft.com/office/drawing/2014/main" id="{2322DE57-8FF2-A2BA-1C45-DB199A692D6A}"/>
              </a:ext>
            </a:extLst>
          </p:cNvPr>
          <p:cNvSpPr>
            <a:spLocks noGrp="1"/>
          </p:cNvSpPr>
          <p:nvPr>
            <p:ph type="subTitle" idx="1"/>
          </p:nvPr>
        </p:nvSpPr>
        <p:spPr/>
        <p:txBody>
          <a:bodyPr/>
          <a:lstStyle/>
          <a:p>
            <a:r>
              <a:rPr lang="en-GB" dirty="0"/>
              <a:t>Accessible Cultural Tourism Train-the-Trainer Program</a:t>
            </a:r>
          </a:p>
          <a:p>
            <a:r>
              <a:rPr lang="en-GB" dirty="0"/>
              <a:t>Project: TACT - Training for Accessible Cultural Tourism</a:t>
            </a:r>
            <a:endParaRPr lang="en-US" dirty="0"/>
          </a:p>
        </p:txBody>
      </p:sp>
      <p:pic>
        <p:nvPicPr>
          <p:cNvPr id="6" name="Graphic 1">
            <a:extLst>
              <a:ext uri="{FF2B5EF4-FFF2-40B4-BE49-F238E27FC236}">
                <a16:creationId xmlns:a16="http://schemas.microsoft.com/office/drawing/2014/main" id="{E86E692B-22D8-756D-C826-0F8B82F7FE5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229565" y="5417058"/>
            <a:ext cx="2238375" cy="681990"/>
          </a:xfrm>
          <a:prstGeom prst="rect">
            <a:avLst/>
          </a:prstGeom>
        </p:spPr>
      </p:pic>
      <p:sp>
        <p:nvSpPr>
          <p:cNvPr id="7" name="TextBox 6">
            <a:extLst>
              <a:ext uri="{FF2B5EF4-FFF2-40B4-BE49-F238E27FC236}">
                <a16:creationId xmlns:a16="http://schemas.microsoft.com/office/drawing/2014/main" id="{1878A68E-CAF1-02C4-FBD8-E2B9BE4333A2}"/>
              </a:ext>
            </a:extLst>
          </p:cNvPr>
          <p:cNvSpPr txBox="1"/>
          <p:nvPr/>
        </p:nvSpPr>
        <p:spPr>
          <a:xfrm>
            <a:off x="3729318" y="5452717"/>
            <a:ext cx="8130988" cy="646331"/>
          </a:xfrm>
          <a:prstGeom prst="rect">
            <a:avLst/>
          </a:prstGeom>
          <a:noFill/>
        </p:spPr>
        <p:txBody>
          <a:bodyPr wrap="square" rtlCol="0">
            <a:spAutoFit/>
          </a:bodyPr>
          <a:lstStyle/>
          <a:p>
            <a:r>
              <a:rPr lang="en-US" sz="1200" dirty="0"/>
              <a:t>Funded by the European Union. Views and opinions expressed are however those of the author only and do not necessarily reflect those of the European Union or the Foundation Tempus. Neither the European Union nor Foundation Tempus can be held responsible for them.</a:t>
            </a:r>
          </a:p>
        </p:txBody>
      </p:sp>
    </p:spTree>
    <p:extLst>
      <p:ext uri="{BB962C8B-B14F-4D97-AF65-F5344CB8AC3E}">
        <p14:creationId xmlns:p14="http://schemas.microsoft.com/office/powerpoint/2010/main" val="9159123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4631A-05FA-F802-D9A1-1D2F774ACC78}"/>
              </a:ext>
            </a:extLst>
          </p:cNvPr>
          <p:cNvSpPr>
            <a:spLocks noGrp="1"/>
          </p:cNvSpPr>
          <p:nvPr>
            <p:ph type="title"/>
          </p:nvPr>
        </p:nvSpPr>
        <p:spPr/>
        <p:txBody>
          <a:bodyPr/>
          <a:lstStyle/>
          <a:p>
            <a:r>
              <a:rPr lang="en-GB" dirty="0"/>
              <a:t>Examples of Common Infrastructure Improvements</a:t>
            </a:r>
            <a:endParaRPr lang="en-US" dirty="0"/>
          </a:p>
        </p:txBody>
      </p:sp>
      <p:sp>
        <p:nvSpPr>
          <p:cNvPr id="3" name="Content Placeholder 2">
            <a:extLst>
              <a:ext uri="{FF2B5EF4-FFF2-40B4-BE49-F238E27FC236}">
                <a16:creationId xmlns:a16="http://schemas.microsoft.com/office/drawing/2014/main" id="{387A59EC-B084-1D82-0625-0153DDDB2C8F}"/>
              </a:ext>
            </a:extLst>
          </p:cNvPr>
          <p:cNvSpPr>
            <a:spLocks noGrp="1"/>
          </p:cNvSpPr>
          <p:nvPr>
            <p:ph sz="half" idx="1"/>
          </p:nvPr>
        </p:nvSpPr>
        <p:spPr/>
        <p:txBody>
          <a:bodyPr>
            <a:normAutofit lnSpcReduction="10000"/>
          </a:bodyPr>
          <a:lstStyle/>
          <a:p>
            <a:r>
              <a:rPr lang="en-US" sz="2800" b="1" dirty="0"/>
              <a:t>Hearing Access</a:t>
            </a:r>
          </a:p>
          <a:p>
            <a:pPr lvl="1"/>
            <a:r>
              <a:rPr lang="en-US" sz="2400" dirty="0"/>
              <a:t>Installing induction loops in lecture halls, info desks, or theatres</a:t>
            </a:r>
          </a:p>
          <a:p>
            <a:pPr lvl="1"/>
            <a:r>
              <a:rPr lang="en-US" sz="2400" dirty="0"/>
              <a:t>Providing captions or sign language interpretation for videos/films</a:t>
            </a:r>
          </a:p>
          <a:p>
            <a:pPr lvl="1"/>
            <a:r>
              <a:rPr lang="en-US" sz="2400" dirty="0"/>
              <a:t>Offering tours in sign language or with interpreters</a:t>
            </a:r>
          </a:p>
          <a:p>
            <a:pPr lvl="1"/>
            <a:r>
              <a:rPr lang="en-US" sz="2400" dirty="0"/>
              <a:t>Visual alarm systems</a:t>
            </a:r>
          </a:p>
          <a:p>
            <a:pPr lvl="1"/>
            <a:r>
              <a:rPr lang="en-US" sz="2400" dirty="0"/>
              <a:t>Written materials to supplement audio announcements.</a:t>
            </a:r>
          </a:p>
        </p:txBody>
      </p:sp>
      <p:sp>
        <p:nvSpPr>
          <p:cNvPr id="4" name="Content Placeholder 3">
            <a:extLst>
              <a:ext uri="{FF2B5EF4-FFF2-40B4-BE49-F238E27FC236}">
                <a16:creationId xmlns:a16="http://schemas.microsoft.com/office/drawing/2014/main" id="{B96B5760-30EF-0601-1083-F2127E67E089}"/>
              </a:ext>
            </a:extLst>
          </p:cNvPr>
          <p:cNvSpPr>
            <a:spLocks noGrp="1"/>
          </p:cNvSpPr>
          <p:nvPr>
            <p:ph sz="half" idx="2"/>
          </p:nvPr>
        </p:nvSpPr>
        <p:spPr/>
        <p:txBody>
          <a:bodyPr>
            <a:normAutofit lnSpcReduction="10000"/>
          </a:bodyPr>
          <a:lstStyle/>
          <a:p>
            <a:r>
              <a:rPr lang="en-US" sz="2800" b="1" dirty="0"/>
              <a:t>Cognitive/ Autism/ Developmental</a:t>
            </a:r>
          </a:p>
          <a:p>
            <a:pPr lvl="1"/>
            <a:r>
              <a:rPr lang="en-GB" sz="2400" dirty="0"/>
              <a:t>Clear, easy-to-understand signage</a:t>
            </a:r>
          </a:p>
          <a:p>
            <a:pPr lvl="1"/>
            <a:r>
              <a:rPr lang="en-GB" sz="2400" dirty="0"/>
              <a:t>“Sensory friendly” spaces</a:t>
            </a:r>
          </a:p>
          <a:p>
            <a:pPr lvl="1"/>
            <a:r>
              <a:rPr lang="en-GB" sz="2400" dirty="0"/>
              <a:t>Offering information in plain language versions</a:t>
            </a:r>
          </a:p>
          <a:p>
            <a:pPr lvl="1"/>
            <a:r>
              <a:rPr lang="en-GB" sz="2400" dirty="0"/>
              <a:t>Providing social story booklets in advance (a series of pictures showing what to expect during a visit, which some autism families appreciate).</a:t>
            </a:r>
            <a:endParaRPr lang="en-US" sz="2400" dirty="0"/>
          </a:p>
        </p:txBody>
      </p:sp>
    </p:spTree>
    <p:extLst>
      <p:ext uri="{BB962C8B-B14F-4D97-AF65-F5344CB8AC3E}">
        <p14:creationId xmlns:p14="http://schemas.microsoft.com/office/powerpoint/2010/main" val="2226204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883CB-74AB-D6F5-1CAE-18ABE24C095E}"/>
              </a:ext>
            </a:extLst>
          </p:cNvPr>
          <p:cNvSpPr>
            <a:spLocks noGrp="1"/>
          </p:cNvSpPr>
          <p:nvPr>
            <p:ph type="title"/>
          </p:nvPr>
        </p:nvSpPr>
        <p:spPr/>
        <p:txBody>
          <a:bodyPr/>
          <a:lstStyle/>
          <a:p>
            <a:r>
              <a:rPr lang="en-GB" dirty="0"/>
              <a:t>Examples of Common Infrastructure Improvements</a:t>
            </a:r>
            <a:endParaRPr lang="en-US" dirty="0"/>
          </a:p>
        </p:txBody>
      </p:sp>
      <p:sp>
        <p:nvSpPr>
          <p:cNvPr id="3" name="Content Placeholder 2">
            <a:extLst>
              <a:ext uri="{FF2B5EF4-FFF2-40B4-BE49-F238E27FC236}">
                <a16:creationId xmlns:a16="http://schemas.microsoft.com/office/drawing/2014/main" id="{D78522A7-0C65-103F-2493-5C81F69262EC}"/>
              </a:ext>
            </a:extLst>
          </p:cNvPr>
          <p:cNvSpPr>
            <a:spLocks noGrp="1"/>
          </p:cNvSpPr>
          <p:nvPr>
            <p:ph sz="half" idx="1"/>
          </p:nvPr>
        </p:nvSpPr>
        <p:spPr/>
        <p:txBody>
          <a:bodyPr>
            <a:normAutofit/>
          </a:bodyPr>
          <a:lstStyle/>
          <a:p>
            <a:r>
              <a:rPr lang="en-US" sz="2800" b="1" dirty="0"/>
              <a:t>Digital enhancements</a:t>
            </a:r>
          </a:p>
          <a:p>
            <a:pPr lvl="1"/>
            <a:r>
              <a:rPr lang="en-GB" sz="2400" dirty="0"/>
              <a:t>Public-use tablets with accessible content</a:t>
            </a:r>
          </a:p>
          <a:p>
            <a:pPr lvl="1"/>
            <a:r>
              <a:rPr lang="en-GB" sz="2400" dirty="0"/>
              <a:t>Interactive kiosks that follow accessibility guidelines (touchscreens with audio output and tactile buttons).</a:t>
            </a:r>
            <a:endParaRPr lang="en-US" sz="2400" dirty="0"/>
          </a:p>
        </p:txBody>
      </p:sp>
      <p:sp>
        <p:nvSpPr>
          <p:cNvPr id="4" name="Content Placeholder 3">
            <a:extLst>
              <a:ext uri="{FF2B5EF4-FFF2-40B4-BE49-F238E27FC236}">
                <a16:creationId xmlns:a16="http://schemas.microsoft.com/office/drawing/2014/main" id="{496FE547-E74D-9356-90F2-70E0D98054DB}"/>
              </a:ext>
            </a:extLst>
          </p:cNvPr>
          <p:cNvSpPr>
            <a:spLocks noGrp="1"/>
          </p:cNvSpPr>
          <p:nvPr>
            <p:ph sz="half" idx="2"/>
          </p:nvPr>
        </p:nvSpPr>
        <p:spPr/>
        <p:txBody>
          <a:bodyPr>
            <a:normAutofit/>
          </a:bodyPr>
          <a:lstStyle/>
          <a:p>
            <a:r>
              <a:rPr lang="en-US" sz="2800" b="1" dirty="0"/>
              <a:t>Inclusive Exhibits</a:t>
            </a:r>
          </a:p>
          <a:p>
            <a:pPr lvl="1"/>
            <a:r>
              <a:rPr lang="en-GB" sz="2400" dirty="0"/>
              <a:t>Multi-sensory displays where possible (e.g., combine text, audio, tactile elements)</a:t>
            </a:r>
          </a:p>
          <a:p>
            <a:pPr lvl="1"/>
            <a:r>
              <a:rPr lang="en-GB" sz="2400" dirty="0"/>
              <a:t>Removable exhibit case covers to allow touching certain replicas</a:t>
            </a:r>
            <a:endParaRPr lang="en-US" sz="2400" dirty="0"/>
          </a:p>
        </p:txBody>
      </p:sp>
    </p:spTree>
    <p:extLst>
      <p:ext uri="{BB962C8B-B14F-4D97-AF65-F5344CB8AC3E}">
        <p14:creationId xmlns:p14="http://schemas.microsoft.com/office/powerpoint/2010/main" val="3873987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C36E3-282E-FBB7-ED5A-FEBC5C05AEEC}"/>
              </a:ext>
            </a:extLst>
          </p:cNvPr>
          <p:cNvSpPr>
            <a:spLocks noGrp="1"/>
          </p:cNvSpPr>
          <p:nvPr>
            <p:ph type="title"/>
          </p:nvPr>
        </p:nvSpPr>
        <p:spPr/>
        <p:txBody>
          <a:bodyPr>
            <a:normAutofit/>
          </a:bodyPr>
          <a:lstStyle/>
          <a:p>
            <a:r>
              <a:rPr lang="en-GB" dirty="0"/>
              <a:t>Cost Considerations and Budgeting Basics</a:t>
            </a:r>
            <a:endParaRPr lang="en-US" dirty="0"/>
          </a:p>
        </p:txBody>
      </p:sp>
      <p:sp>
        <p:nvSpPr>
          <p:cNvPr id="5" name="Content Placeholder 4">
            <a:extLst>
              <a:ext uri="{FF2B5EF4-FFF2-40B4-BE49-F238E27FC236}">
                <a16:creationId xmlns:a16="http://schemas.microsoft.com/office/drawing/2014/main" id="{38C69297-47CD-0564-C1EF-978229A4840E}"/>
              </a:ext>
            </a:extLst>
          </p:cNvPr>
          <p:cNvSpPr>
            <a:spLocks noGrp="1"/>
          </p:cNvSpPr>
          <p:nvPr>
            <p:ph idx="1"/>
          </p:nvPr>
        </p:nvSpPr>
        <p:spPr/>
        <p:txBody>
          <a:bodyPr>
            <a:normAutofit/>
          </a:bodyPr>
          <a:lstStyle/>
          <a:p>
            <a:pPr lvl="1"/>
            <a:r>
              <a:rPr lang="en-US" sz="3600" dirty="0"/>
              <a:t>Many improvements are affordable</a:t>
            </a:r>
          </a:p>
          <a:p>
            <a:pPr lvl="1"/>
            <a:r>
              <a:rPr lang="en-GB" sz="3600" dirty="0"/>
              <a:t>Cost vs. Benefit</a:t>
            </a:r>
          </a:p>
          <a:p>
            <a:pPr lvl="1"/>
            <a:r>
              <a:rPr lang="en-GB" sz="3600" dirty="0"/>
              <a:t>Budget planning</a:t>
            </a:r>
          </a:p>
          <a:p>
            <a:pPr lvl="1"/>
            <a:r>
              <a:rPr lang="en-GB" sz="3600" dirty="0"/>
              <a:t>Examples of pricing</a:t>
            </a:r>
          </a:p>
          <a:p>
            <a:pPr lvl="1"/>
            <a:r>
              <a:rPr lang="en-GB" sz="3600" dirty="0"/>
              <a:t>In-kind resources</a:t>
            </a:r>
            <a:endParaRPr lang="en-US" sz="3600" dirty="0"/>
          </a:p>
        </p:txBody>
      </p:sp>
    </p:spTree>
    <p:extLst>
      <p:ext uri="{BB962C8B-B14F-4D97-AF65-F5344CB8AC3E}">
        <p14:creationId xmlns:p14="http://schemas.microsoft.com/office/powerpoint/2010/main" val="3780865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3936D-6E6B-BF87-5BAC-F3E0A8F2F1DC}"/>
              </a:ext>
            </a:extLst>
          </p:cNvPr>
          <p:cNvSpPr>
            <a:spLocks noGrp="1"/>
          </p:cNvSpPr>
          <p:nvPr>
            <p:ph type="title"/>
          </p:nvPr>
        </p:nvSpPr>
        <p:spPr/>
        <p:txBody>
          <a:bodyPr/>
          <a:lstStyle/>
          <a:p>
            <a:r>
              <a:rPr lang="en-GB" dirty="0"/>
              <a:t>Maintenance and Sustainability</a:t>
            </a:r>
            <a:endParaRPr lang="en-US" dirty="0"/>
          </a:p>
        </p:txBody>
      </p:sp>
      <p:sp>
        <p:nvSpPr>
          <p:cNvPr id="3" name="Content Placeholder 2">
            <a:extLst>
              <a:ext uri="{FF2B5EF4-FFF2-40B4-BE49-F238E27FC236}">
                <a16:creationId xmlns:a16="http://schemas.microsoft.com/office/drawing/2014/main" id="{2A9AD9E9-FD08-E004-8963-970C2D3DE7A0}"/>
              </a:ext>
            </a:extLst>
          </p:cNvPr>
          <p:cNvSpPr>
            <a:spLocks noGrp="1"/>
          </p:cNvSpPr>
          <p:nvPr>
            <p:ph idx="1"/>
          </p:nvPr>
        </p:nvSpPr>
        <p:spPr/>
        <p:txBody>
          <a:bodyPr>
            <a:normAutofit/>
          </a:bodyPr>
          <a:lstStyle/>
          <a:p>
            <a:r>
              <a:rPr lang="en-GB" sz="4000" b="1" dirty="0"/>
              <a:t>Accessibility is an ongoing commitment.</a:t>
            </a:r>
          </a:p>
          <a:p>
            <a:pPr lvl="1"/>
            <a:r>
              <a:rPr lang="en-GB" sz="3600" dirty="0"/>
              <a:t>Maintenance plans. </a:t>
            </a:r>
          </a:p>
          <a:p>
            <a:pPr lvl="1"/>
            <a:r>
              <a:rPr lang="en-GB" sz="3600" dirty="0"/>
              <a:t>Staff turnover training. </a:t>
            </a:r>
          </a:p>
          <a:p>
            <a:pPr lvl="1"/>
            <a:r>
              <a:rPr lang="en-GB" sz="3600" dirty="0"/>
              <a:t>Policy integration. </a:t>
            </a:r>
          </a:p>
          <a:p>
            <a:pPr lvl="1"/>
            <a:r>
              <a:rPr lang="en-GB" sz="3600" dirty="0"/>
              <a:t>Monitoring and Feedback. </a:t>
            </a:r>
          </a:p>
          <a:p>
            <a:pPr lvl="1"/>
            <a:r>
              <a:rPr lang="en-GB" sz="3600" dirty="0"/>
              <a:t>Avoid “tick-box” mentality. </a:t>
            </a:r>
            <a:endParaRPr lang="en-US" sz="3600" dirty="0"/>
          </a:p>
        </p:txBody>
      </p:sp>
    </p:spTree>
    <p:extLst>
      <p:ext uri="{BB962C8B-B14F-4D97-AF65-F5344CB8AC3E}">
        <p14:creationId xmlns:p14="http://schemas.microsoft.com/office/powerpoint/2010/main" val="2159517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2EBFD-F275-94F9-3999-0A89707D7A92}"/>
              </a:ext>
            </a:extLst>
          </p:cNvPr>
          <p:cNvSpPr>
            <a:spLocks noGrp="1"/>
          </p:cNvSpPr>
          <p:nvPr>
            <p:ph type="title"/>
          </p:nvPr>
        </p:nvSpPr>
        <p:spPr/>
        <p:txBody>
          <a:bodyPr/>
          <a:lstStyle/>
          <a:p>
            <a:r>
              <a:rPr lang="en-US" dirty="0"/>
              <a:t>Key Takeaways</a:t>
            </a:r>
          </a:p>
        </p:txBody>
      </p:sp>
      <p:sp>
        <p:nvSpPr>
          <p:cNvPr id="3" name="Content Placeholder 2">
            <a:extLst>
              <a:ext uri="{FF2B5EF4-FFF2-40B4-BE49-F238E27FC236}">
                <a16:creationId xmlns:a16="http://schemas.microsoft.com/office/drawing/2014/main" id="{A1B931C8-DBD2-BB1C-4E26-E0669E8B7CE8}"/>
              </a:ext>
            </a:extLst>
          </p:cNvPr>
          <p:cNvSpPr>
            <a:spLocks noGrp="1"/>
          </p:cNvSpPr>
          <p:nvPr>
            <p:ph idx="1"/>
          </p:nvPr>
        </p:nvSpPr>
        <p:spPr/>
        <p:txBody>
          <a:bodyPr>
            <a:normAutofit fontScale="92500" lnSpcReduction="20000"/>
          </a:bodyPr>
          <a:lstStyle/>
          <a:p>
            <a:pPr marL="457200" lvl="0" indent="-457200">
              <a:buClr>
                <a:schemeClr val="bg2">
                  <a:lumMod val="50000"/>
                </a:schemeClr>
              </a:buClr>
              <a:buFont typeface="+mj-lt"/>
              <a:buAutoNum type="arabicParenR"/>
            </a:pPr>
            <a:r>
              <a:rPr lang="en-GB" b="1" dirty="0"/>
              <a:t>An Accessibility Action Plan</a:t>
            </a:r>
            <a:r>
              <a:rPr lang="en-GB" dirty="0"/>
              <a:t> is a crucial tool that turns audit findings into concrete steps for improvement</a:t>
            </a:r>
            <a:endParaRPr lang="en-US" dirty="0"/>
          </a:p>
          <a:p>
            <a:pPr marL="457200" lvl="0" indent="-457200">
              <a:buClr>
                <a:schemeClr val="bg2">
                  <a:lumMod val="50000"/>
                </a:schemeClr>
              </a:buClr>
              <a:buFont typeface="+mj-lt"/>
              <a:buAutoNum type="arabicParenR"/>
            </a:pPr>
            <a:r>
              <a:rPr lang="en-GB" b="1" dirty="0"/>
              <a:t>Prioritization is key:</a:t>
            </a:r>
            <a:r>
              <a:rPr lang="en-GB" dirty="0"/>
              <a:t> Distinguish quick wins from long-term projects. Tackle basic access and safety issues first.</a:t>
            </a:r>
            <a:endParaRPr lang="en-US" dirty="0"/>
          </a:p>
          <a:p>
            <a:pPr marL="457200" lvl="0" indent="-457200">
              <a:buClr>
                <a:schemeClr val="bg2">
                  <a:lumMod val="50000"/>
                </a:schemeClr>
              </a:buClr>
              <a:buFont typeface="+mj-lt"/>
              <a:buAutoNum type="arabicParenR"/>
            </a:pPr>
            <a:r>
              <a:rPr lang="en-GB" b="1" dirty="0"/>
              <a:t>In</a:t>
            </a:r>
            <a:r>
              <a:rPr lang="en-GB" dirty="0"/>
              <a:t> historic or challenging sites, apply </a:t>
            </a:r>
            <a:r>
              <a:rPr lang="en-GB" b="1" dirty="0"/>
              <a:t>creative problem-solving</a:t>
            </a:r>
            <a:r>
              <a:rPr lang="en-GB" dirty="0"/>
              <a:t>. Use non-invasive solutions, alternative means of access (virtual experiences, alternate routes), and design interventions that respect heritage while providing inclusion.</a:t>
            </a:r>
            <a:endParaRPr lang="en-US" dirty="0"/>
          </a:p>
          <a:p>
            <a:pPr marL="457200" lvl="0" indent="-457200">
              <a:buClr>
                <a:schemeClr val="bg2">
                  <a:lumMod val="50000"/>
                </a:schemeClr>
              </a:buClr>
              <a:buFont typeface="+mj-lt"/>
              <a:buAutoNum type="arabicParenR"/>
            </a:pPr>
            <a:r>
              <a:rPr lang="en-GB" b="1" dirty="0"/>
              <a:t>There</a:t>
            </a:r>
            <a:r>
              <a:rPr lang="en-GB" dirty="0"/>
              <a:t> are many types of </a:t>
            </a:r>
            <a:r>
              <a:rPr lang="en-GB" b="1" dirty="0"/>
              <a:t>infrastructure improvements</a:t>
            </a:r>
            <a:r>
              <a:rPr lang="en-GB" dirty="0"/>
              <a:t> common in making tourism sites accessible. Knowing these helps in suggesting appropriate solutions for each barrier.</a:t>
            </a:r>
            <a:endParaRPr lang="en-US" dirty="0"/>
          </a:p>
          <a:p>
            <a:pPr marL="457200" lvl="0" indent="-457200">
              <a:buClr>
                <a:schemeClr val="bg2">
                  <a:lumMod val="50000"/>
                </a:schemeClr>
              </a:buClr>
              <a:buFont typeface="+mj-lt"/>
              <a:buAutoNum type="arabicParenR"/>
            </a:pPr>
            <a:r>
              <a:rPr lang="en-GB" b="1" dirty="0"/>
              <a:t>Budget realistically:</a:t>
            </a:r>
            <a:r>
              <a:rPr lang="en-GB" dirty="0"/>
              <a:t> not all accessibility improvements are expensive. Some can cost very little and have huge benefits.</a:t>
            </a:r>
          </a:p>
          <a:p>
            <a:pPr marL="457200" lvl="0" indent="-457200">
              <a:buClr>
                <a:schemeClr val="bg2">
                  <a:lumMod val="50000"/>
                </a:schemeClr>
              </a:buClr>
              <a:buFont typeface="+mj-lt"/>
              <a:buAutoNum type="arabicParenR"/>
            </a:pPr>
            <a:r>
              <a:rPr lang="en-GB" b="1" dirty="0"/>
              <a:t>Maintenance and sustainability</a:t>
            </a:r>
            <a:r>
              <a:rPr lang="en-GB" dirty="0"/>
              <a:t> considerations must be built in.</a:t>
            </a:r>
          </a:p>
          <a:p>
            <a:pPr marL="457200" lvl="0" indent="-457200">
              <a:buClr>
                <a:schemeClr val="bg2">
                  <a:lumMod val="50000"/>
                </a:schemeClr>
              </a:buClr>
              <a:buFont typeface="+mj-lt"/>
              <a:buAutoNum type="arabicParenR"/>
            </a:pPr>
            <a:r>
              <a:rPr lang="en-GB" b="1" dirty="0"/>
              <a:t>Planning</a:t>
            </a:r>
            <a:r>
              <a:rPr lang="en-GB" dirty="0"/>
              <a:t> accessible improvements is about </a:t>
            </a:r>
            <a:r>
              <a:rPr lang="en-GB" b="1" dirty="0"/>
              <a:t>embedding inclusion into the fabric of site management</a:t>
            </a:r>
            <a:r>
              <a:rPr lang="en-GB" dirty="0"/>
              <a:t> – making it a continuous part of growth.</a:t>
            </a:r>
            <a:endParaRPr lang="en-US" dirty="0"/>
          </a:p>
        </p:txBody>
      </p:sp>
    </p:spTree>
    <p:extLst>
      <p:ext uri="{BB962C8B-B14F-4D97-AF65-F5344CB8AC3E}">
        <p14:creationId xmlns:p14="http://schemas.microsoft.com/office/powerpoint/2010/main" val="12757490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C7982B-C8B2-D821-F153-08951E75AF41}"/>
              </a:ext>
            </a:extLst>
          </p:cNvPr>
          <p:cNvSpPr>
            <a:spLocks noGrp="1"/>
          </p:cNvSpPr>
          <p:nvPr>
            <p:ph type="title"/>
          </p:nvPr>
        </p:nvSpPr>
        <p:spPr>
          <a:xfrm>
            <a:off x="433754" y="2937217"/>
            <a:ext cx="3200400" cy="846406"/>
          </a:xfrm>
        </p:spPr>
        <p:txBody>
          <a:bodyPr anchor="ctr">
            <a:normAutofit/>
          </a:bodyPr>
          <a:lstStyle/>
          <a:p>
            <a:r>
              <a:rPr lang="en-US" sz="4400" dirty="0"/>
              <a:t>THANK YOU!</a:t>
            </a:r>
          </a:p>
        </p:txBody>
      </p:sp>
      <p:sp>
        <p:nvSpPr>
          <p:cNvPr id="5" name="Content Placeholder 4">
            <a:extLst>
              <a:ext uri="{FF2B5EF4-FFF2-40B4-BE49-F238E27FC236}">
                <a16:creationId xmlns:a16="http://schemas.microsoft.com/office/drawing/2014/main" id="{C3AE102F-0835-84F6-154D-348D4DA6DA45}"/>
              </a:ext>
            </a:extLst>
          </p:cNvPr>
          <p:cNvSpPr>
            <a:spLocks noGrp="1"/>
          </p:cNvSpPr>
          <p:nvPr>
            <p:ph idx="1"/>
          </p:nvPr>
        </p:nvSpPr>
        <p:spPr/>
        <p:txBody>
          <a:bodyPr anchor="ctr">
            <a:normAutofit/>
          </a:bodyPr>
          <a:lstStyle/>
          <a:p>
            <a:r>
              <a:rPr lang="en-US" sz="3200" dirty="0"/>
              <a:t>Do you have any questions?</a:t>
            </a:r>
          </a:p>
          <a:p>
            <a:r>
              <a:rPr lang="en-US" sz="3200" dirty="0"/>
              <a:t>What was new or surprising for you?</a:t>
            </a:r>
          </a:p>
        </p:txBody>
      </p:sp>
    </p:spTree>
    <p:extLst>
      <p:ext uri="{BB962C8B-B14F-4D97-AF65-F5344CB8AC3E}">
        <p14:creationId xmlns:p14="http://schemas.microsoft.com/office/powerpoint/2010/main" val="2517060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3F795-1CE6-17FC-2A12-7A05393668E7}"/>
              </a:ext>
            </a:extLst>
          </p:cNvPr>
          <p:cNvSpPr>
            <a:spLocks noGrp="1"/>
          </p:cNvSpPr>
          <p:nvPr>
            <p:ph type="title"/>
          </p:nvPr>
        </p:nvSpPr>
        <p:spPr/>
        <p:txBody>
          <a:bodyPr/>
          <a:lstStyle/>
          <a:p>
            <a:r>
              <a:rPr lang="en-US" dirty="0"/>
              <a:t>Learning Objectives</a:t>
            </a:r>
          </a:p>
        </p:txBody>
      </p:sp>
      <p:sp>
        <p:nvSpPr>
          <p:cNvPr id="3" name="Content Placeholder 2">
            <a:extLst>
              <a:ext uri="{FF2B5EF4-FFF2-40B4-BE49-F238E27FC236}">
                <a16:creationId xmlns:a16="http://schemas.microsoft.com/office/drawing/2014/main" id="{E1C49F4E-13E6-A560-128A-7F5B36E461B1}"/>
              </a:ext>
            </a:extLst>
          </p:cNvPr>
          <p:cNvSpPr>
            <a:spLocks noGrp="1"/>
          </p:cNvSpPr>
          <p:nvPr>
            <p:ph idx="1"/>
          </p:nvPr>
        </p:nvSpPr>
        <p:spPr/>
        <p:txBody>
          <a:bodyPr>
            <a:normAutofit lnSpcReduction="10000"/>
          </a:bodyPr>
          <a:lstStyle/>
          <a:p>
            <a:r>
              <a:rPr lang="en-GB" sz="2800" dirty="0"/>
              <a:t>By the end of Module 4, participants will learn to:</a:t>
            </a:r>
            <a:endParaRPr lang="en-US" sz="2800" dirty="0"/>
          </a:p>
          <a:p>
            <a:pPr lvl="1"/>
            <a:r>
              <a:rPr lang="en-GB" sz="2400" b="1" dirty="0"/>
              <a:t>Identify common physical accessibility barriers </a:t>
            </a:r>
            <a:r>
              <a:rPr lang="en-GB" sz="2400" dirty="0"/>
              <a:t>in tourism and cultural heritage environments.</a:t>
            </a:r>
            <a:endParaRPr lang="en-US" sz="2400" dirty="0"/>
          </a:p>
          <a:p>
            <a:pPr lvl="1"/>
            <a:r>
              <a:rPr lang="en-GB" sz="2400" b="1" dirty="0"/>
              <a:t>Guide tourism and heritage site managers in developing a phased Accessibility Action Plan </a:t>
            </a:r>
            <a:r>
              <a:rPr lang="en-GB" sz="2400" dirty="0"/>
              <a:t>to improve infrastructure and services, distinguishing between immediate low-cost fixes and longer-term capital projects.</a:t>
            </a:r>
            <a:endParaRPr lang="en-US" sz="2400" dirty="0"/>
          </a:p>
          <a:p>
            <a:pPr lvl="1"/>
            <a:r>
              <a:rPr lang="en-GB" sz="2400" b="1" dirty="0"/>
              <a:t>Apply Universal Design principles and creative problem-solving </a:t>
            </a:r>
            <a:r>
              <a:rPr lang="en-GB" sz="2400" dirty="0"/>
              <a:t>to propose accessibility solutions in challenging environments.</a:t>
            </a:r>
            <a:endParaRPr lang="en-US" sz="2400" dirty="0"/>
          </a:p>
          <a:p>
            <a:pPr lvl="1"/>
            <a:r>
              <a:rPr lang="en-GB" sz="2400" dirty="0"/>
              <a:t>Emphasize the </a:t>
            </a:r>
            <a:r>
              <a:rPr lang="en-GB" sz="2400" b="1" dirty="0"/>
              <a:t>importance of ongoing maintenance and sustainability </a:t>
            </a:r>
            <a:r>
              <a:rPr lang="en-GB" sz="2400" dirty="0"/>
              <a:t>of accessible infrastructure, planning for upkeep and staff training so that improvements remain effective long-term</a:t>
            </a:r>
            <a:endParaRPr lang="en-US" sz="2400" dirty="0"/>
          </a:p>
        </p:txBody>
      </p:sp>
    </p:spTree>
    <p:extLst>
      <p:ext uri="{BB962C8B-B14F-4D97-AF65-F5344CB8AC3E}">
        <p14:creationId xmlns:p14="http://schemas.microsoft.com/office/powerpoint/2010/main" val="1529593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E1EF8-6EE9-EAC3-53F8-45EBBA956EFE}"/>
              </a:ext>
            </a:extLst>
          </p:cNvPr>
          <p:cNvSpPr>
            <a:spLocks noGrp="1"/>
          </p:cNvSpPr>
          <p:nvPr>
            <p:ph type="title"/>
          </p:nvPr>
        </p:nvSpPr>
        <p:spPr/>
        <p:txBody>
          <a:bodyPr>
            <a:normAutofit/>
          </a:bodyPr>
          <a:lstStyle/>
          <a:p>
            <a:r>
              <a:rPr lang="en-GB" dirty="0"/>
              <a:t>Understanding Accessibility in the Built Environment</a:t>
            </a:r>
            <a:endParaRPr lang="en-US" dirty="0"/>
          </a:p>
        </p:txBody>
      </p:sp>
      <p:sp>
        <p:nvSpPr>
          <p:cNvPr id="4" name="Content Placeholder 3">
            <a:extLst>
              <a:ext uri="{FF2B5EF4-FFF2-40B4-BE49-F238E27FC236}">
                <a16:creationId xmlns:a16="http://schemas.microsoft.com/office/drawing/2014/main" id="{26AC6EF4-FE40-E501-ADB9-E7980DF27174}"/>
              </a:ext>
            </a:extLst>
          </p:cNvPr>
          <p:cNvSpPr>
            <a:spLocks noGrp="1"/>
          </p:cNvSpPr>
          <p:nvPr>
            <p:ph sz="half" idx="1"/>
          </p:nvPr>
        </p:nvSpPr>
        <p:spPr/>
        <p:txBody>
          <a:bodyPr>
            <a:normAutofit fontScale="92500"/>
          </a:bodyPr>
          <a:lstStyle/>
          <a:p>
            <a:r>
              <a:rPr lang="en-GB" sz="2800" b="1" dirty="0"/>
              <a:t>Accessibility is shaped by</a:t>
            </a:r>
            <a:r>
              <a:rPr lang="en-GB" sz="2800" dirty="0"/>
              <a:t>:</a:t>
            </a:r>
            <a:endParaRPr lang="en-US" sz="2800" dirty="0"/>
          </a:p>
          <a:p>
            <a:pPr lvl="1"/>
            <a:r>
              <a:rPr lang="en-GB" sz="2400" dirty="0"/>
              <a:t>Distances and gradients, not just whether a path exists</a:t>
            </a:r>
            <a:endParaRPr lang="en-US" sz="2400" dirty="0"/>
          </a:p>
          <a:p>
            <a:pPr lvl="1"/>
            <a:r>
              <a:rPr lang="en-GB" sz="2400" dirty="0"/>
              <a:t>Surfaces, lighting, and acoustics</a:t>
            </a:r>
            <a:endParaRPr lang="en-US" sz="2400" dirty="0"/>
          </a:p>
          <a:p>
            <a:pPr lvl="1"/>
            <a:r>
              <a:rPr lang="en-GB" sz="2400" dirty="0"/>
              <a:t>Door weights, thresholds, and turning space</a:t>
            </a:r>
            <a:endParaRPr lang="en-US" sz="2400" dirty="0"/>
          </a:p>
          <a:p>
            <a:pPr lvl="1"/>
            <a:r>
              <a:rPr lang="en-GB" sz="2400" dirty="0"/>
              <a:t>How predictable and understandable a space feels</a:t>
            </a:r>
            <a:endParaRPr lang="en-US" sz="2400" dirty="0"/>
          </a:p>
          <a:p>
            <a:endParaRPr lang="en-US" sz="2800" dirty="0"/>
          </a:p>
        </p:txBody>
      </p:sp>
      <p:sp>
        <p:nvSpPr>
          <p:cNvPr id="5" name="Content Placeholder 4">
            <a:extLst>
              <a:ext uri="{FF2B5EF4-FFF2-40B4-BE49-F238E27FC236}">
                <a16:creationId xmlns:a16="http://schemas.microsoft.com/office/drawing/2014/main" id="{7DE2AB25-69E5-3A2C-085F-9BA42709537C}"/>
              </a:ext>
            </a:extLst>
          </p:cNvPr>
          <p:cNvSpPr>
            <a:spLocks noGrp="1"/>
          </p:cNvSpPr>
          <p:nvPr>
            <p:ph sz="half" idx="2"/>
          </p:nvPr>
        </p:nvSpPr>
        <p:spPr/>
        <p:txBody>
          <a:bodyPr>
            <a:normAutofit fontScale="92500"/>
          </a:bodyPr>
          <a:lstStyle/>
          <a:p>
            <a:r>
              <a:rPr lang="en-GB" sz="2800" b="1" dirty="0"/>
              <a:t>It includes everything a visitor physically interacts with:</a:t>
            </a:r>
          </a:p>
          <a:p>
            <a:pPr lvl="1"/>
            <a:r>
              <a:rPr lang="en-GB" sz="2400" dirty="0"/>
              <a:t>Car parks, drop-off points, and pedestrian routes</a:t>
            </a:r>
            <a:endParaRPr lang="en-US" sz="2400" dirty="0"/>
          </a:p>
          <a:p>
            <a:pPr lvl="1"/>
            <a:r>
              <a:rPr lang="en-GB" sz="2400" dirty="0"/>
              <a:t>Paths, steps, ramps, and outdoor areas</a:t>
            </a:r>
            <a:endParaRPr lang="en-US" sz="2400" dirty="0"/>
          </a:p>
          <a:p>
            <a:pPr lvl="1"/>
            <a:r>
              <a:rPr lang="en-GB" sz="2400" dirty="0"/>
              <a:t>Entrances, reception areas, and waiting spaces</a:t>
            </a:r>
            <a:endParaRPr lang="en-US" sz="2400" dirty="0"/>
          </a:p>
          <a:p>
            <a:pPr lvl="1"/>
            <a:r>
              <a:rPr lang="en-GB" sz="2400" dirty="0"/>
              <a:t>Toilets, seating, counters, and displays</a:t>
            </a:r>
            <a:endParaRPr lang="en-US" sz="2400" dirty="0"/>
          </a:p>
          <a:p>
            <a:pPr lvl="1"/>
            <a:r>
              <a:rPr lang="en-GB" sz="2400" dirty="0"/>
              <a:t>Transitions between indoor and outdoor spaces</a:t>
            </a:r>
            <a:endParaRPr lang="en-US" sz="2400" dirty="0"/>
          </a:p>
          <a:p>
            <a:pPr marL="0" indent="0">
              <a:buNone/>
            </a:pPr>
            <a:endParaRPr lang="en-US" sz="2800" dirty="0"/>
          </a:p>
        </p:txBody>
      </p:sp>
    </p:spTree>
    <p:extLst>
      <p:ext uri="{BB962C8B-B14F-4D97-AF65-F5344CB8AC3E}">
        <p14:creationId xmlns:p14="http://schemas.microsoft.com/office/powerpoint/2010/main" val="1027268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E445B-7BA4-97FE-185F-97AF882EE496}"/>
              </a:ext>
            </a:extLst>
          </p:cNvPr>
          <p:cNvSpPr>
            <a:spLocks noGrp="1"/>
          </p:cNvSpPr>
          <p:nvPr>
            <p:ph type="title"/>
          </p:nvPr>
        </p:nvSpPr>
        <p:spPr/>
        <p:txBody>
          <a:bodyPr/>
          <a:lstStyle/>
          <a:p>
            <a:r>
              <a:rPr lang="en-GB" dirty="0"/>
              <a:t>Key components of Accessibility Action Plan</a:t>
            </a:r>
            <a:endParaRPr lang="en-US" dirty="0"/>
          </a:p>
        </p:txBody>
      </p:sp>
      <p:graphicFrame>
        <p:nvGraphicFramePr>
          <p:cNvPr id="7" name="Content Placeholder 6">
            <a:extLst>
              <a:ext uri="{FF2B5EF4-FFF2-40B4-BE49-F238E27FC236}">
                <a16:creationId xmlns:a16="http://schemas.microsoft.com/office/drawing/2014/main" id="{38A2529E-B6FD-3B0E-5724-0F6C3E012619}"/>
              </a:ext>
            </a:extLst>
          </p:cNvPr>
          <p:cNvGraphicFramePr>
            <a:graphicFrameLocks noGrp="1"/>
          </p:cNvGraphicFramePr>
          <p:nvPr>
            <p:ph idx="1"/>
            <p:extLst>
              <p:ext uri="{D42A27DB-BD31-4B8C-83A1-F6EECF244321}">
                <p14:modId xmlns:p14="http://schemas.microsoft.com/office/powerpoint/2010/main" val="1133086504"/>
              </p:ext>
            </p:extLst>
          </p:nvPr>
        </p:nvGraphicFramePr>
        <p:xfrm>
          <a:off x="1219200" y="1756613"/>
          <a:ext cx="9936479" cy="4546923"/>
        </p:xfrm>
        <a:graphic>
          <a:graphicData uri="http://schemas.openxmlformats.org/drawingml/2006/table">
            <a:tbl>
              <a:tblPr firstRow="1" firstCol="1" bandRow="1"/>
              <a:tblGrid>
                <a:gridCol w="2034988">
                  <a:extLst>
                    <a:ext uri="{9D8B030D-6E8A-4147-A177-3AD203B41FA5}">
                      <a16:colId xmlns:a16="http://schemas.microsoft.com/office/drawing/2014/main" val="3437560859"/>
                    </a:ext>
                  </a:extLst>
                </a:gridCol>
                <a:gridCol w="7901491">
                  <a:extLst>
                    <a:ext uri="{9D8B030D-6E8A-4147-A177-3AD203B41FA5}">
                      <a16:colId xmlns:a16="http://schemas.microsoft.com/office/drawing/2014/main" val="3142735753"/>
                    </a:ext>
                  </a:extLst>
                </a:gridCol>
              </a:tblGrid>
              <a:tr h="798325">
                <a:tc>
                  <a:txBody>
                    <a:bodyPr/>
                    <a:lstStyle/>
                    <a:p>
                      <a:pPr algn="l">
                        <a:lnSpc>
                          <a:spcPct val="115000"/>
                        </a:lnSpc>
                        <a:spcAft>
                          <a:spcPts val="800"/>
                        </a:spcAft>
                        <a:buNone/>
                      </a:pPr>
                      <a:r>
                        <a:rPr lang="en-GB" sz="1400" b="1" kern="1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LIST OF IMPROVEMENTS</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0458" marR="60458"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solidFill>
                      <a:srgbClr val="1F4E79"/>
                    </a:solidFill>
                  </a:tcPr>
                </a:tc>
                <a:tc>
                  <a:txBody>
                    <a:bodyPr/>
                    <a:lstStyle/>
                    <a:p>
                      <a:pPr algn="just">
                        <a:lnSpc>
                          <a:spcPct val="115000"/>
                        </a:lnSpc>
                        <a:spcAft>
                          <a:spcPts val="800"/>
                        </a:spcAft>
                        <a:buNone/>
                      </a:pPr>
                      <a:r>
                        <a:rPr lang="en-GB" sz="1400" kern="100">
                          <a:effectLst/>
                          <a:latin typeface="Calibri" panose="020F0502020204030204" pitchFamily="34" charset="0"/>
                          <a:ea typeface="Calibri" panose="020F0502020204030204" pitchFamily="34" charset="0"/>
                          <a:cs typeface="Times New Roman" panose="02020603050405020304" pitchFamily="18" charset="0"/>
                        </a:rPr>
                        <a:t>Derived from audit findings, e.g. “Install ramp at main entrance” or “Implement staff training in disability awareness” or “Upgrade website to meet accessibility standards.”</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0458" marR="60458"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noFill/>
                  </a:tcPr>
                </a:tc>
                <a:extLst>
                  <a:ext uri="{0D108BD9-81ED-4DB2-BD59-A6C34878D82A}">
                    <a16:rowId xmlns:a16="http://schemas.microsoft.com/office/drawing/2014/main" val="701425522"/>
                  </a:ext>
                </a:extLst>
              </a:tr>
              <a:tr h="1064281">
                <a:tc>
                  <a:txBody>
                    <a:bodyPr/>
                    <a:lstStyle/>
                    <a:p>
                      <a:pPr algn="l">
                        <a:lnSpc>
                          <a:spcPct val="115000"/>
                        </a:lnSpc>
                        <a:spcAft>
                          <a:spcPts val="800"/>
                        </a:spcAft>
                        <a:buNone/>
                      </a:pPr>
                      <a:r>
                        <a:rPr lang="en-GB" sz="1400" b="1" kern="1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PRIORITY AND PHASING</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0458" marR="60458"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solidFill>
                      <a:srgbClr val="1F4E79"/>
                    </a:solidFill>
                  </a:tcPr>
                </a:tc>
                <a:tc>
                  <a:txBody>
                    <a:bodyPr/>
                    <a:lstStyle/>
                    <a:p>
                      <a:pPr algn="just">
                        <a:lnSpc>
                          <a:spcPct val="115000"/>
                        </a:lnSpc>
                        <a:spcAft>
                          <a:spcPts val="800"/>
                        </a:spcAft>
                        <a:buNone/>
                      </a:pP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Not everything can happen at once, so divide into phases. Phase 1 (within 3 months): easiest, low-cost fixes. Phase 2 (within 1 year): moderate changes. Phase 3 (3-5-year plan): major renovations or purchases. Mark which are high priority.</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0458" marR="60458"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noFill/>
                  </a:tcPr>
                </a:tc>
                <a:extLst>
                  <a:ext uri="{0D108BD9-81ED-4DB2-BD59-A6C34878D82A}">
                    <a16:rowId xmlns:a16="http://schemas.microsoft.com/office/drawing/2014/main" val="4044523538"/>
                  </a:ext>
                </a:extLst>
              </a:tr>
              <a:tr h="799906">
                <a:tc>
                  <a:txBody>
                    <a:bodyPr/>
                    <a:lstStyle/>
                    <a:p>
                      <a:pPr algn="l">
                        <a:lnSpc>
                          <a:spcPct val="115000"/>
                        </a:lnSpc>
                        <a:spcAft>
                          <a:spcPts val="800"/>
                        </a:spcAft>
                        <a:buNone/>
                      </a:pPr>
                      <a:r>
                        <a:rPr lang="en-GB" sz="1400" b="1" kern="1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RESPONSIBLE PERSONS</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0458" marR="60458"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solidFill>
                      <a:srgbClr val="1F4E79"/>
                    </a:solidFill>
                  </a:tcPr>
                </a:tc>
                <a:tc>
                  <a:txBody>
                    <a:bodyPr/>
                    <a:lstStyle/>
                    <a:p>
                      <a:pPr algn="just">
                        <a:lnSpc>
                          <a:spcPct val="115000"/>
                        </a:lnSpc>
                        <a:spcAft>
                          <a:spcPts val="800"/>
                        </a:spcAft>
                        <a:buNone/>
                      </a:pP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Assign someone (or a team) to each action. E.g., facilities manager for physical changes, HR for training initiatives, IT for website fixes.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0458" marR="60458"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noFill/>
                  </a:tcPr>
                </a:tc>
                <a:extLst>
                  <a:ext uri="{0D108BD9-81ED-4DB2-BD59-A6C34878D82A}">
                    <a16:rowId xmlns:a16="http://schemas.microsoft.com/office/drawing/2014/main" val="1136727431"/>
                  </a:ext>
                </a:extLst>
              </a:tr>
              <a:tr h="815259">
                <a:tc>
                  <a:txBody>
                    <a:bodyPr/>
                    <a:lstStyle/>
                    <a:p>
                      <a:pPr algn="l">
                        <a:lnSpc>
                          <a:spcPct val="115000"/>
                        </a:lnSpc>
                        <a:spcAft>
                          <a:spcPts val="800"/>
                        </a:spcAft>
                        <a:buNone/>
                      </a:pPr>
                      <a:r>
                        <a:rPr lang="en-GB" sz="1400" b="1" kern="1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RESOURCES/BUDGET</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0458" marR="60458"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solidFill>
                      <a:srgbClr val="1F4E79"/>
                    </a:solidFill>
                  </a:tcPr>
                </a:tc>
                <a:tc>
                  <a:txBody>
                    <a:bodyPr/>
                    <a:lstStyle/>
                    <a:p>
                      <a:pPr algn="just">
                        <a:lnSpc>
                          <a:spcPct val="115000"/>
                        </a:lnSpc>
                        <a:spcAft>
                          <a:spcPts val="800"/>
                        </a:spcAft>
                        <a:buNone/>
                      </a:pP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Provide at least a rough estimate or note where funding will come from. E.g., “Ramp – estimate $5,000, to include in next year’s capital budget” or “Apply for XYZ grant for tactile exhibits”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0458" marR="60458"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noFill/>
                  </a:tcPr>
                </a:tc>
                <a:extLst>
                  <a:ext uri="{0D108BD9-81ED-4DB2-BD59-A6C34878D82A}">
                    <a16:rowId xmlns:a16="http://schemas.microsoft.com/office/drawing/2014/main" val="2440544917"/>
                  </a:ext>
                </a:extLst>
              </a:tr>
              <a:tr h="1069152">
                <a:tc>
                  <a:txBody>
                    <a:bodyPr/>
                    <a:lstStyle/>
                    <a:p>
                      <a:pPr algn="l">
                        <a:lnSpc>
                          <a:spcPct val="115000"/>
                        </a:lnSpc>
                        <a:spcAft>
                          <a:spcPts val="800"/>
                        </a:spcAft>
                        <a:buNone/>
                      </a:pPr>
                      <a:r>
                        <a:rPr lang="en-GB" sz="1400" b="1" kern="1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SUCCESS MEASURES</a:t>
                      </a:r>
                      <a:endParaRPr lang="en-US" sz="1400" kern="100">
                        <a:effectLst/>
                        <a:latin typeface="Calibri" panose="020F0502020204030204" pitchFamily="34" charset="0"/>
                        <a:ea typeface="Calibri" panose="020F0502020204030204" pitchFamily="34" charset="0"/>
                        <a:cs typeface="Times New Roman" panose="02020603050405020304" pitchFamily="18" charset="0"/>
                      </a:endParaRPr>
                    </a:p>
                  </a:txBody>
                  <a:tcPr marL="60458" marR="60458"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solidFill>
                      <a:srgbClr val="1F4E79"/>
                    </a:solidFill>
                  </a:tcPr>
                </a:tc>
                <a:tc>
                  <a:txBody>
                    <a:bodyPr/>
                    <a:lstStyle/>
                    <a:p>
                      <a:pPr algn="just">
                        <a:lnSpc>
                          <a:spcPct val="115000"/>
                        </a:lnSpc>
                        <a:spcAft>
                          <a:spcPts val="800"/>
                        </a:spcAft>
                        <a:buNone/>
                      </a:pPr>
                      <a:r>
                        <a:rPr lang="en-GB" sz="1400" kern="100" dirty="0">
                          <a:effectLst/>
                          <a:latin typeface="Calibri" panose="020F0502020204030204" pitchFamily="34" charset="0"/>
                          <a:ea typeface="Calibri" panose="020F0502020204030204" pitchFamily="34" charset="0"/>
                          <a:cs typeface="Times New Roman" panose="02020603050405020304" pitchFamily="18" charset="0"/>
                        </a:rPr>
                        <a:t>How will you know it’s done or working? For example, “Ramp installed and in use by visitors (feedback collected)” Setting some measurable targets helps track progress.</a:t>
                      </a: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0458" marR="60458"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noFill/>
                  </a:tcPr>
                </a:tc>
                <a:extLst>
                  <a:ext uri="{0D108BD9-81ED-4DB2-BD59-A6C34878D82A}">
                    <a16:rowId xmlns:a16="http://schemas.microsoft.com/office/drawing/2014/main" val="215340526"/>
                  </a:ext>
                </a:extLst>
              </a:tr>
            </a:tbl>
          </a:graphicData>
        </a:graphic>
      </p:graphicFrame>
    </p:spTree>
    <p:extLst>
      <p:ext uri="{BB962C8B-B14F-4D97-AF65-F5344CB8AC3E}">
        <p14:creationId xmlns:p14="http://schemas.microsoft.com/office/powerpoint/2010/main" val="1915888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E7809-A869-C77D-384C-560901300BEA}"/>
              </a:ext>
            </a:extLst>
          </p:cNvPr>
          <p:cNvSpPr>
            <a:spLocks noGrp="1"/>
          </p:cNvSpPr>
          <p:nvPr>
            <p:ph type="title"/>
          </p:nvPr>
        </p:nvSpPr>
        <p:spPr/>
        <p:txBody>
          <a:bodyPr/>
          <a:lstStyle/>
          <a:p>
            <a:r>
              <a:rPr lang="en-US" dirty="0"/>
              <a:t>Accessibility Action Plan - EXAMPLE</a:t>
            </a:r>
          </a:p>
        </p:txBody>
      </p:sp>
      <p:graphicFrame>
        <p:nvGraphicFramePr>
          <p:cNvPr id="5" name="Content Placeholder 4">
            <a:extLst>
              <a:ext uri="{FF2B5EF4-FFF2-40B4-BE49-F238E27FC236}">
                <a16:creationId xmlns:a16="http://schemas.microsoft.com/office/drawing/2014/main" id="{CE46AEC2-AE90-4DC9-8534-E33535AF30CF}"/>
              </a:ext>
            </a:extLst>
          </p:cNvPr>
          <p:cNvGraphicFramePr>
            <a:graphicFrameLocks noGrp="1"/>
          </p:cNvGraphicFramePr>
          <p:nvPr>
            <p:ph idx="1"/>
            <p:extLst>
              <p:ext uri="{D42A27DB-BD31-4B8C-83A1-F6EECF244321}">
                <p14:modId xmlns:p14="http://schemas.microsoft.com/office/powerpoint/2010/main" val="2714431575"/>
              </p:ext>
            </p:extLst>
          </p:nvPr>
        </p:nvGraphicFramePr>
        <p:xfrm>
          <a:off x="1183340" y="1846263"/>
          <a:ext cx="9972339" cy="4131319"/>
        </p:xfrm>
        <a:graphic>
          <a:graphicData uri="http://schemas.openxmlformats.org/drawingml/2006/table">
            <a:tbl>
              <a:tblPr firstRow="1" firstCol="1" bandRow="1"/>
              <a:tblGrid>
                <a:gridCol w="1886658">
                  <a:extLst>
                    <a:ext uri="{9D8B030D-6E8A-4147-A177-3AD203B41FA5}">
                      <a16:colId xmlns:a16="http://schemas.microsoft.com/office/drawing/2014/main" val="4209832945"/>
                    </a:ext>
                  </a:extLst>
                </a:gridCol>
                <a:gridCol w="8085681">
                  <a:extLst>
                    <a:ext uri="{9D8B030D-6E8A-4147-A177-3AD203B41FA5}">
                      <a16:colId xmlns:a16="http://schemas.microsoft.com/office/drawing/2014/main" val="2665154391"/>
                    </a:ext>
                  </a:extLst>
                </a:gridCol>
              </a:tblGrid>
              <a:tr h="1642907">
                <a:tc>
                  <a:txBody>
                    <a:bodyPr/>
                    <a:lstStyle/>
                    <a:p>
                      <a:pPr algn="l">
                        <a:lnSpc>
                          <a:spcPct val="115000"/>
                        </a:lnSpc>
                        <a:spcAft>
                          <a:spcPts val="800"/>
                        </a:spcAft>
                        <a:buNone/>
                      </a:pPr>
                      <a:r>
                        <a:rPr lang="en-GB" sz="1600" b="1" kern="1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IMMEDIATE</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800"/>
                        </a:spcAft>
                        <a:buNone/>
                      </a:pPr>
                      <a:r>
                        <a:rPr lang="en-GB" sz="1600" b="1" kern="1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(NEXT 3 MONTHS)</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139" marR="68139"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solidFill>
                      <a:srgbClr val="1F4E79"/>
                    </a:solidFill>
                  </a:tcPr>
                </a:tc>
                <a:tc>
                  <a:txBody>
                    <a:bodyPr/>
                    <a:lstStyle/>
                    <a:p>
                      <a:pPr marL="342900" lvl="0" indent="-342900" algn="just">
                        <a:lnSpc>
                          <a:spcPct val="115000"/>
                        </a:lnSpc>
                        <a:buFont typeface="Symbol" panose="05050102010706020507" pitchFamily="18" charset="2"/>
                        <a:buChar char=""/>
                      </a:pPr>
                      <a:r>
                        <a:rPr lang="en-GB" sz="1600" kern="100" dirty="0">
                          <a:effectLst/>
                          <a:latin typeface="Calibri" panose="020F0502020204030204" pitchFamily="34" charset="0"/>
                          <a:ea typeface="Calibri" panose="020F0502020204030204" pitchFamily="34" charset="0"/>
                          <a:cs typeface="Times New Roman" panose="02020603050405020304" pitchFamily="18" charset="0"/>
                        </a:rPr>
                        <a:t>Purchase a portable ramp for the entrance step and train staff to deploy it when needed;</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GB" sz="1600" kern="100" dirty="0">
                          <a:effectLst/>
                          <a:latin typeface="Calibri" panose="020F0502020204030204" pitchFamily="34" charset="0"/>
                          <a:ea typeface="Calibri" panose="020F0502020204030204" pitchFamily="34" charset="0"/>
                          <a:cs typeface="Times New Roman" panose="02020603050405020304" pitchFamily="18" charset="0"/>
                        </a:rPr>
                        <a:t>Install a doorbell or signage so wheelchair users can call for assistance at the door.</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GB" sz="1600" kern="100" dirty="0">
                          <a:effectLst/>
                          <a:latin typeface="Calibri" panose="020F0502020204030204" pitchFamily="34" charset="0"/>
                          <a:ea typeface="Calibri" panose="020F0502020204030204" pitchFamily="34" charset="0"/>
                          <a:cs typeface="Times New Roman" panose="02020603050405020304" pitchFamily="18" charset="0"/>
                        </a:rPr>
                        <a:t>Rearrange a couple of key exhibits to lower objects and print larger text labels for them</a:t>
                      </a:r>
                    </a:p>
                    <a:p>
                      <a:pPr marL="342900" lvl="0" indent="-342900" algn="just">
                        <a:lnSpc>
                          <a:spcPct val="115000"/>
                        </a:lnSpc>
                        <a:buFont typeface="Symbol" panose="05050102010706020507" pitchFamily="18" charset="2"/>
                        <a:buChar char=""/>
                      </a:pPr>
                      <a:r>
                        <a:rPr lang="en-GB" sz="1600" kern="100" dirty="0">
                          <a:effectLst/>
                          <a:latin typeface="Calibri" panose="020F0502020204030204" pitchFamily="34" charset="0"/>
                          <a:ea typeface="Calibri" panose="020F0502020204030204" pitchFamily="34" charset="0"/>
                          <a:cs typeface="Times New Roman" panose="02020603050405020304" pitchFamily="18" charset="0"/>
                        </a:rPr>
                        <a:t>Schedule a staff training session on disability awareness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139" marR="68139"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noFill/>
                  </a:tcPr>
                </a:tc>
                <a:extLst>
                  <a:ext uri="{0D108BD9-81ED-4DB2-BD59-A6C34878D82A}">
                    <a16:rowId xmlns:a16="http://schemas.microsoft.com/office/drawing/2014/main" val="695718821"/>
                  </a:ext>
                </a:extLst>
              </a:tr>
              <a:tr h="1102842">
                <a:tc>
                  <a:txBody>
                    <a:bodyPr/>
                    <a:lstStyle/>
                    <a:p>
                      <a:pPr algn="l">
                        <a:lnSpc>
                          <a:spcPct val="115000"/>
                        </a:lnSpc>
                        <a:spcAft>
                          <a:spcPts val="800"/>
                        </a:spcAft>
                        <a:buNone/>
                      </a:pPr>
                      <a:r>
                        <a:rPr lang="en-GB" sz="1600" b="1" kern="1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SHORT-TERM</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800"/>
                        </a:spcAft>
                        <a:buNone/>
                      </a:pPr>
                      <a:r>
                        <a:rPr lang="en-GB" sz="1600" b="1" kern="1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(6-12 MONTHS)</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139" marR="68139"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solidFill>
                      <a:srgbClr val="1F4E79"/>
                    </a:solidFill>
                  </a:tcPr>
                </a:tc>
                <a:tc>
                  <a:txBody>
                    <a:bodyPr/>
                    <a:lstStyle/>
                    <a:p>
                      <a:pPr marL="342900" lvl="0" indent="-342900" algn="just">
                        <a:lnSpc>
                          <a:spcPct val="115000"/>
                        </a:lnSpc>
                        <a:buFont typeface="Symbol" panose="05050102010706020507" pitchFamily="18" charset="2"/>
                        <a:buChar char=""/>
                      </a:pPr>
                      <a:r>
                        <a:rPr lang="en-GB" sz="1600" kern="100" dirty="0">
                          <a:effectLst/>
                          <a:latin typeface="Calibri" panose="020F0502020204030204" pitchFamily="34" charset="0"/>
                          <a:ea typeface="Calibri" panose="020F0502020204030204" pitchFamily="34" charset="0"/>
                          <a:cs typeface="Times New Roman" panose="02020603050405020304" pitchFamily="18" charset="0"/>
                        </a:rPr>
                        <a:t>Convert an existing small staff toilet into a publicly accessible toilet (install grab bars, widen door, if possible, etc.), allocate budget, get a contractor estimate.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Symbol" panose="05050102010706020507" pitchFamily="18" charset="2"/>
                        <a:buChar char=""/>
                      </a:pPr>
                      <a:r>
                        <a:rPr lang="en-GB" sz="1600" kern="100" dirty="0">
                          <a:effectLst/>
                          <a:latin typeface="Calibri" panose="020F0502020204030204" pitchFamily="34" charset="0"/>
                          <a:ea typeface="Calibri" panose="020F0502020204030204" pitchFamily="34" charset="0"/>
                          <a:cs typeface="Times New Roman" panose="02020603050405020304" pitchFamily="18" charset="0"/>
                        </a:rPr>
                        <a:t>Develop an Accessibility page on the museum website with info on the ramp, etc.</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139" marR="68139"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noFill/>
                  </a:tcPr>
                </a:tc>
                <a:extLst>
                  <a:ext uri="{0D108BD9-81ED-4DB2-BD59-A6C34878D82A}">
                    <a16:rowId xmlns:a16="http://schemas.microsoft.com/office/drawing/2014/main" val="590840674"/>
                  </a:ext>
                </a:extLst>
              </a:tr>
              <a:tr h="1276975">
                <a:tc>
                  <a:txBody>
                    <a:bodyPr/>
                    <a:lstStyle/>
                    <a:p>
                      <a:pPr algn="l">
                        <a:lnSpc>
                          <a:spcPct val="115000"/>
                        </a:lnSpc>
                        <a:spcAft>
                          <a:spcPts val="800"/>
                        </a:spcAft>
                        <a:buNone/>
                      </a:pPr>
                      <a:r>
                        <a:rPr lang="en-GB" sz="1600" b="1" kern="1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LONG-TERM</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800"/>
                        </a:spcAft>
                        <a:buNone/>
                      </a:pPr>
                      <a:r>
                        <a:rPr lang="en-GB" sz="1600" b="1" kern="1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(2-3 YEARS)</a:t>
                      </a:r>
                      <a:endParaRPr lang="en-US" sz="1600" kern="100">
                        <a:effectLst/>
                        <a:latin typeface="Calibri" panose="020F0502020204030204" pitchFamily="34" charset="0"/>
                        <a:ea typeface="Calibri" panose="020F0502020204030204" pitchFamily="34" charset="0"/>
                        <a:cs typeface="Times New Roman" panose="02020603050405020304" pitchFamily="18" charset="0"/>
                      </a:endParaRPr>
                    </a:p>
                  </a:txBody>
                  <a:tcPr marL="68139" marR="68139"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solidFill>
                      <a:srgbClr val="1F4E79"/>
                    </a:solidFill>
                  </a:tcPr>
                </a:tc>
                <a:tc>
                  <a:txBody>
                    <a:bodyPr/>
                    <a:lstStyle/>
                    <a:p>
                      <a:pPr marL="342900" lvl="0" indent="-342900" algn="just">
                        <a:lnSpc>
                          <a:spcPct val="115000"/>
                        </a:lnSpc>
                        <a:buFont typeface="Symbol" panose="05050102010706020507" pitchFamily="18" charset="2"/>
                        <a:buChar char=""/>
                      </a:pPr>
                      <a:r>
                        <a:rPr lang="en-GB" sz="1600" kern="100" dirty="0">
                          <a:effectLst/>
                          <a:latin typeface="Calibri" panose="020F0502020204030204" pitchFamily="34" charset="0"/>
                          <a:ea typeface="Calibri" panose="020F0502020204030204" pitchFamily="34" charset="0"/>
                          <a:cs typeface="Times New Roman" panose="02020603050405020304" pitchFamily="18" charset="0"/>
                        </a:rPr>
                        <a:t>Secure funding to install a permanent ramp or lift at the entrance.</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en-GB" sz="1600" kern="100" dirty="0">
                          <a:effectLst/>
                          <a:latin typeface="Calibri" panose="020F0502020204030204" pitchFamily="34" charset="0"/>
                          <a:ea typeface="Calibri" panose="020F0502020204030204" pitchFamily="34" charset="0"/>
                          <a:cs typeface="Times New Roman" panose="02020603050405020304" pitchFamily="18" charset="0"/>
                        </a:rPr>
                        <a:t>Renovate exhibit hall to include multi-sensory displays (e.g., tactile models, audio guides). This requires fundraising or grant.</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800"/>
                        </a:spcAft>
                        <a:buFont typeface="Symbol" panose="05050102010706020507" pitchFamily="18" charset="2"/>
                        <a:buChar char=""/>
                      </a:pPr>
                      <a:r>
                        <a:rPr lang="en-GB" sz="1600" kern="100" dirty="0">
                          <a:effectLst/>
                          <a:latin typeface="Calibri" panose="020F0502020204030204" pitchFamily="34" charset="0"/>
                          <a:ea typeface="Calibri" panose="020F0502020204030204" pitchFamily="34" charset="0"/>
                          <a:cs typeface="Times New Roman" panose="02020603050405020304" pitchFamily="18" charset="0"/>
                        </a:rPr>
                        <a:t>Possibly work towards an accessibility certification offered by the national tourism board by meeting all criteria.</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139" marR="68139" marT="0" marB="0" anchor="ctr">
                    <a:lnL w="57150" cap="flat" cmpd="sng" algn="ctr">
                      <a:solidFill>
                        <a:srgbClr val="1F4E79"/>
                      </a:solidFill>
                      <a:prstDash val="solid"/>
                      <a:round/>
                      <a:headEnd type="none" w="med" len="med"/>
                      <a:tailEnd type="none" w="med" len="med"/>
                    </a:lnL>
                    <a:lnR w="57150" cap="flat" cmpd="sng" algn="ctr">
                      <a:solidFill>
                        <a:srgbClr val="1F4E79"/>
                      </a:solidFill>
                      <a:prstDash val="solid"/>
                      <a:round/>
                      <a:headEnd type="none" w="med" len="med"/>
                      <a:tailEnd type="none" w="med" len="med"/>
                    </a:lnR>
                    <a:lnT w="57150" cap="flat" cmpd="sng" algn="ctr">
                      <a:solidFill>
                        <a:srgbClr val="1F4E79"/>
                      </a:solidFill>
                      <a:prstDash val="solid"/>
                      <a:round/>
                      <a:headEnd type="none" w="med" len="med"/>
                      <a:tailEnd type="none" w="med" len="med"/>
                    </a:lnT>
                    <a:lnB w="57150" cap="flat" cmpd="sng" algn="ctr">
                      <a:solidFill>
                        <a:srgbClr val="1F4E79"/>
                      </a:solidFill>
                      <a:prstDash val="solid"/>
                      <a:round/>
                      <a:headEnd type="none" w="med" len="med"/>
                      <a:tailEnd type="none" w="med" len="med"/>
                    </a:lnB>
                    <a:noFill/>
                  </a:tcPr>
                </a:tc>
                <a:extLst>
                  <a:ext uri="{0D108BD9-81ED-4DB2-BD59-A6C34878D82A}">
                    <a16:rowId xmlns:a16="http://schemas.microsoft.com/office/drawing/2014/main" val="3966675338"/>
                  </a:ext>
                </a:extLst>
              </a:tr>
            </a:tbl>
          </a:graphicData>
        </a:graphic>
      </p:graphicFrame>
    </p:spTree>
    <p:extLst>
      <p:ext uri="{BB962C8B-B14F-4D97-AF65-F5344CB8AC3E}">
        <p14:creationId xmlns:p14="http://schemas.microsoft.com/office/powerpoint/2010/main" val="1761580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C3C19-1D07-22BF-3962-B55D90332EFB}"/>
              </a:ext>
            </a:extLst>
          </p:cNvPr>
          <p:cNvSpPr>
            <a:spLocks noGrp="1"/>
          </p:cNvSpPr>
          <p:nvPr>
            <p:ph type="title"/>
          </p:nvPr>
        </p:nvSpPr>
        <p:spPr/>
        <p:txBody>
          <a:bodyPr/>
          <a:lstStyle/>
          <a:p>
            <a:r>
              <a:rPr lang="en-GB" dirty="0"/>
              <a:t>Prioritizing Improvements</a:t>
            </a:r>
            <a:endParaRPr lang="en-US" dirty="0"/>
          </a:p>
        </p:txBody>
      </p:sp>
      <p:sp>
        <p:nvSpPr>
          <p:cNvPr id="3" name="Content Placeholder 2">
            <a:extLst>
              <a:ext uri="{FF2B5EF4-FFF2-40B4-BE49-F238E27FC236}">
                <a16:creationId xmlns:a16="http://schemas.microsoft.com/office/drawing/2014/main" id="{B79C3430-E09C-C250-1858-0BE24A019783}"/>
              </a:ext>
            </a:extLst>
          </p:cNvPr>
          <p:cNvSpPr>
            <a:spLocks noGrp="1"/>
          </p:cNvSpPr>
          <p:nvPr>
            <p:ph idx="1"/>
          </p:nvPr>
        </p:nvSpPr>
        <p:spPr/>
        <p:txBody>
          <a:bodyPr>
            <a:normAutofit/>
          </a:bodyPr>
          <a:lstStyle/>
          <a:p>
            <a:r>
              <a:rPr lang="en-GB" sz="3200" b="1" dirty="0"/>
              <a:t>“What should we fix first, and why?”</a:t>
            </a:r>
          </a:p>
          <a:p>
            <a:r>
              <a:rPr lang="en-GB" sz="3200" b="1" dirty="0"/>
              <a:t>Start with critical access barriers. </a:t>
            </a:r>
            <a:r>
              <a:rPr lang="en-GB" sz="3200" dirty="0"/>
              <a:t>Look first for barriers that:</a:t>
            </a:r>
            <a:endParaRPr lang="en-US" sz="3200" dirty="0"/>
          </a:p>
          <a:p>
            <a:pPr lvl="1"/>
            <a:r>
              <a:rPr lang="en-GB" sz="2800" dirty="0"/>
              <a:t>Stop visitors from entering the site independently</a:t>
            </a:r>
            <a:endParaRPr lang="en-US" sz="2800" dirty="0"/>
          </a:p>
          <a:p>
            <a:pPr lvl="1"/>
            <a:r>
              <a:rPr lang="en-GB" sz="2800" dirty="0"/>
              <a:t>Prevent access to essential facilities such as toilets or seating</a:t>
            </a:r>
            <a:endParaRPr lang="en-US" sz="2800" dirty="0"/>
          </a:p>
          <a:p>
            <a:pPr lvl="1"/>
            <a:r>
              <a:rPr lang="en-GB" sz="2800" dirty="0"/>
              <a:t>Create safety risks</a:t>
            </a:r>
            <a:endParaRPr lang="en-US" sz="2800" dirty="0"/>
          </a:p>
          <a:p>
            <a:pPr lvl="1"/>
            <a:r>
              <a:rPr lang="en-GB" sz="2800" dirty="0"/>
              <a:t>Force visitors to rely on staff for basic movement or navigation</a:t>
            </a:r>
            <a:endParaRPr lang="en-US" sz="2800" dirty="0"/>
          </a:p>
          <a:p>
            <a:endParaRPr lang="en-US" sz="3200" dirty="0"/>
          </a:p>
        </p:txBody>
      </p:sp>
    </p:spTree>
    <p:extLst>
      <p:ext uri="{BB962C8B-B14F-4D97-AF65-F5344CB8AC3E}">
        <p14:creationId xmlns:p14="http://schemas.microsoft.com/office/powerpoint/2010/main" val="1450714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20E84-6A79-64D6-23CD-DE3B6C642D6C}"/>
              </a:ext>
            </a:extLst>
          </p:cNvPr>
          <p:cNvSpPr>
            <a:spLocks noGrp="1"/>
          </p:cNvSpPr>
          <p:nvPr>
            <p:ph type="title"/>
          </p:nvPr>
        </p:nvSpPr>
        <p:spPr/>
        <p:txBody>
          <a:bodyPr/>
          <a:lstStyle/>
          <a:p>
            <a:r>
              <a:rPr lang="en-GB" dirty="0"/>
              <a:t>“Quick Wins” vs. Long-Term Projects</a:t>
            </a:r>
            <a:endParaRPr lang="en-US" dirty="0"/>
          </a:p>
        </p:txBody>
      </p:sp>
      <p:sp>
        <p:nvSpPr>
          <p:cNvPr id="4" name="Content Placeholder 3">
            <a:extLst>
              <a:ext uri="{FF2B5EF4-FFF2-40B4-BE49-F238E27FC236}">
                <a16:creationId xmlns:a16="http://schemas.microsoft.com/office/drawing/2014/main" id="{8626BB4B-EFF5-411E-79EE-D84168752763}"/>
              </a:ext>
            </a:extLst>
          </p:cNvPr>
          <p:cNvSpPr>
            <a:spLocks noGrp="1"/>
          </p:cNvSpPr>
          <p:nvPr>
            <p:ph sz="half" idx="1"/>
          </p:nvPr>
        </p:nvSpPr>
        <p:spPr/>
        <p:txBody>
          <a:bodyPr>
            <a:normAutofit/>
          </a:bodyPr>
          <a:lstStyle/>
          <a:p>
            <a:r>
              <a:rPr lang="en-GB" sz="2800" b="1" dirty="0"/>
              <a:t>Quick Wins (Low-cost, implementable now)</a:t>
            </a:r>
            <a:endParaRPr lang="en-US" sz="2800" b="1" dirty="0"/>
          </a:p>
          <a:p>
            <a:pPr lvl="1"/>
            <a:r>
              <a:rPr lang="en-GB" sz="2400" dirty="0"/>
              <a:t>Policy or service changes</a:t>
            </a:r>
          </a:p>
          <a:p>
            <a:pPr lvl="1"/>
            <a:r>
              <a:rPr lang="en-GB" sz="2400" dirty="0"/>
              <a:t>Signage and information</a:t>
            </a:r>
          </a:p>
          <a:p>
            <a:pPr lvl="1"/>
            <a:r>
              <a:rPr lang="en-GB" sz="2400" dirty="0"/>
              <a:t>Small facility tweaks</a:t>
            </a:r>
          </a:p>
          <a:p>
            <a:pPr lvl="1"/>
            <a:r>
              <a:rPr lang="en-GB" sz="2400" dirty="0"/>
              <a:t>Maintenance fixes</a:t>
            </a:r>
          </a:p>
          <a:p>
            <a:pPr lvl="1"/>
            <a:r>
              <a:rPr lang="en-GB" sz="2400" dirty="0"/>
              <a:t>Training and awareness</a:t>
            </a:r>
            <a:endParaRPr lang="en-US" sz="2400" dirty="0"/>
          </a:p>
        </p:txBody>
      </p:sp>
      <p:sp>
        <p:nvSpPr>
          <p:cNvPr id="5" name="Content Placeholder 4">
            <a:extLst>
              <a:ext uri="{FF2B5EF4-FFF2-40B4-BE49-F238E27FC236}">
                <a16:creationId xmlns:a16="http://schemas.microsoft.com/office/drawing/2014/main" id="{9A6E67A9-B2B6-1512-2D5A-65769FD2C956}"/>
              </a:ext>
            </a:extLst>
          </p:cNvPr>
          <p:cNvSpPr>
            <a:spLocks noGrp="1"/>
          </p:cNvSpPr>
          <p:nvPr>
            <p:ph sz="half" idx="2"/>
          </p:nvPr>
        </p:nvSpPr>
        <p:spPr/>
        <p:txBody>
          <a:bodyPr>
            <a:normAutofit/>
          </a:bodyPr>
          <a:lstStyle/>
          <a:p>
            <a:r>
              <a:rPr lang="en-GB" sz="2800" b="1" dirty="0"/>
              <a:t>Long-Term Projects (Higher-cost or structural changes)</a:t>
            </a:r>
            <a:endParaRPr lang="en-US" sz="2800" b="1" dirty="0"/>
          </a:p>
          <a:p>
            <a:r>
              <a:rPr lang="en-US" sz="2800" dirty="0"/>
              <a:t>Examples include:</a:t>
            </a:r>
          </a:p>
          <a:p>
            <a:pPr lvl="1"/>
            <a:r>
              <a:rPr lang="en-GB" sz="2400" dirty="0"/>
              <a:t>Installing elevators or lifts</a:t>
            </a:r>
          </a:p>
          <a:p>
            <a:pPr lvl="1"/>
            <a:r>
              <a:rPr lang="en-GB" sz="2400" dirty="0"/>
              <a:t>Renovating restrooms entirely </a:t>
            </a:r>
          </a:p>
          <a:p>
            <a:pPr lvl="1"/>
            <a:r>
              <a:rPr lang="en-GB" sz="2400" dirty="0"/>
              <a:t>Overhauling exhibits </a:t>
            </a:r>
          </a:p>
          <a:p>
            <a:pPr lvl="1"/>
            <a:r>
              <a:rPr lang="en-GB" sz="2400" dirty="0"/>
              <a:t>Large-scale training or programs</a:t>
            </a:r>
            <a:endParaRPr lang="en-US" sz="2400" dirty="0"/>
          </a:p>
        </p:txBody>
      </p:sp>
    </p:spTree>
    <p:extLst>
      <p:ext uri="{BB962C8B-B14F-4D97-AF65-F5344CB8AC3E}">
        <p14:creationId xmlns:p14="http://schemas.microsoft.com/office/powerpoint/2010/main" val="2707087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4AB3B-5838-47B1-3306-B68BF9FA8923}"/>
              </a:ext>
            </a:extLst>
          </p:cNvPr>
          <p:cNvSpPr>
            <a:spLocks noGrp="1"/>
          </p:cNvSpPr>
          <p:nvPr>
            <p:ph type="title"/>
          </p:nvPr>
        </p:nvSpPr>
        <p:spPr/>
        <p:txBody>
          <a:bodyPr/>
          <a:lstStyle/>
          <a:p>
            <a:r>
              <a:rPr lang="en-GB" dirty="0"/>
              <a:t>Creative Problem-Solving Strategies</a:t>
            </a:r>
            <a:endParaRPr lang="en-US" dirty="0"/>
          </a:p>
        </p:txBody>
      </p:sp>
      <p:sp>
        <p:nvSpPr>
          <p:cNvPr id="5" name="Content Placeholder 4">
            <a:extLst>
              <a:ext uri="{FF2B5EF4-FFF2-40B4-BE49-F238E27FC236}">
                <a16:creationId xmlns:a16="http://schemas.microsoft.com/office/drawing/2014/main" id="{EC204425-88B3-6CCD-C2C9-1F0916CC52EF}"/>
              </a:ext>
            </a:extLst>
          </p:cNvPr>
          <p:cNvSpPr>
            <a:spLocks noGrp="1"/>
          </p:cNvSpPr>
          <p:nvPr>
            <p:ph idx="1"/>
          </p:nvPr>
        </p:nvSpPr>
        <p:spPr/>
        <p:txBody>
          <a:bodyPr>
            <a:normAutofit/>
          </a:bodyPr>
          <a:lstStyle/>
          <a:p>
            <a:pPr marL="457200" indent="-457200">
              <a:buClr>
                <a:schemeClr val="bg2">
                  <a:lumMod val="50000"/>
                </a:schemeClr>
              </a:buClr>
              <a:buFont typeface="+mj-lt"/>
              <a:buAutoNum type="arabicParenR"/>
            </a:pPr>
            <a:r>
              <a:rPr lang="en-GB" sz="3600" dirty="0"/>
              <a:t>Reversible or non-invasive solutions</a:t>
            </a:r>
          </a:p>
          <a:p>
            <a:pPr marL="457200" indent="-457200">
              <a:buClr>
                <a:schemeClr val="bg2">
                  <a:lumMod val="50000"/>
                </a:schemeClr>
              </a:buClr>
              <a:buFont typeface="+mj-lt"/>
              <a:buAutoNum type="arabicParenR"/>
            </a:pPr>
            <a:r>
              <a:rPr lang="en-GB" sz="3600" dirty="0"/>
              <a:t>Alternate routes</a:t>
            </a:r>
          </a:p>
          <a:p>
            <a:pPr marL="457200" indent="-457200">
              <a:buClr>
                <a:schemeClr val="bg2">
                  <a:lumMod val="50000"/>
                </a:schemeClr>
              </a:buClr>
              <a:buFont typeface="+mj-lt"/>
              <a:buAutoNum type="arabicParenR"/>
            </a:pPr>
            <a:r>
              <a:rPr lang="en-GB" sz="3600" dirty="0"/>
              <a:t>Technology as accommodation</a:t>
            </a:r>
          </a:p>
          <a:p>
            <a:pPr marL="457200" indent="-457200">
              <a:buClr>
                <a:schemeClr val="bg2">
                  <a:lumMod val="50000"/>
                </a:schemeClr>
              </a:buClr>
              <a:buFont typeface="+mj-lt"/>
              <a:buAutoNum type="arabicParenR"/>
            </a:pPr>
            <a:r>
              <a:rPr lang="en-GB" sz="3600" dirty="0"/>
              <a:t>Applying universal design creatively</a:t>
            </a:r>
          </a:p>
          <a:p>
            <a:pPr marL="457200" indent="-457200">
              <a:buClr>
                <a:schemeClr val="bg2">
                  <a:lumMod val="50000"/>
                </a:schemeClr>
              </a:buClr>
              <a:buFont typeface="+mj-lt"/>
              <a:buAutoNum type="arabicParenR"/>
            </a:pPr>
            <a:r>
              <a:rPr lang="en-GB" sz="3600" dirty="0"/>
              <a:t>Preservation vs accessibility</a:t>
            </a:r>
            <a:endParaRPr lang="en-US" sz="3600" dirty="0"/>
          </a:p>
        </p:txBody>
      </p:sp>
    </p:spTree>
    <p:extLst>
      <p:ext uri="{BB962C8B-B14F-4D97-AF65-F5344CB8AC3E}">
        <p14:creationId xmlns:p14="http://schemas.microsoft.com/office/powerpoint/2010/main" val="2658775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2F6F2-0DC1-9E9E-4BFC-A33CFE1C5398}"/>
              </a:ext>
            </a:extLst>
          </p:cNvPr>
          <p:cNvSpPr>
            <a:spLocks noGrp="1"/>
          </p:cNvSpPr>
          <p:nvPr>
            <p:ph type="title"/>
          </p:nvPr>
        </p:nvSpPr>
        <p:spPr/>
        <p:txBody>
          <a:bodyPr>
            <a:normAutofit/>
          </a:bodyPr>
          <a:lstStyle/>
          <a:p>
            <a:r>
              <a:rPr lang="en-GB" dirty="0"/>
              <a:t>Examples of Common Infrastructure Improvements</a:t>
            </a:r>
            <a:endParaRPr lang="en-US" dirty="0"/>
          </a:p>
        </p:txBody>
      </p:sp>
      <p:sp>
        <p:nvSpPr>
          <p:cNvPr id="4" name="Content Placeholder 3">
            <a:extLst>
              <a:ext uri="{FF2B5EF4-FFF2-40B4-BE49-F238E27FC236}">
                <a16:creationId xmlns:a16="http://schemas.microsoft.com/office/drawing/2014/main" id="{9424AC1B-03DB-A9BA-2FFE-681F166C34EB}"/>
              </a:ext>
            </a:extLst>
          </p:cNvPr>
          <p:cNvSpPr>
            <a:spLocks noGrp="1"/>
          </p:cNvSpPr>
          <p:nvPr>
            <p:ph sz="half" idx="1"/>
          </p:nvPr>
        </p:nvSpPr>
        <p:spPr>
          <a:xfrm>
            <a:off x="1097279" y="1845734"/>
            <a:ext cx="4937760" cy="4456454"/>
          </a:xfrm>
        </p:spPr>
        <p:txBody>
          <a:bodyPr>
            <a:normAutofit/>
          </a:bodyPr>
          <a:lstStyle/>
          <a:p>
            <a:r>
              <a:rPr lang="en-US" b="1" dirty="0"/>
              <a:t>Mobility/Physical Access</a:t>
            </a:r>
          </a:p>
          <a:p>
            <a:pPr lvl="1"/>
            <a:r>
              <a:rPr lang="en-GB" dirty="0"/>
              <a:t>Ramps (permanent or portable)</a:t>
            </a:r>
          </a:p>
          <a:p>
            <a:pPr lvl="1"/>
            <a:r>
              <a:rPr lang="en-GB" dirty="0"/>
              <a:t>Elevators/platform lifts</a:t>
            </a:r>
          </a:p>
          <a:p>
            <a:pPr lvl="1"/>
            <a:r>
              <a:rPr lang="en-GB" dirty="0"/>
              <a:t>Widened doorways</a:t>
            </a:r>
          </a:p>
          <a:p>
            <a:pPr lvl="1"/>
            <a:r>
              <a:rPr lang="en-GB" dirty="0"/>
              <a:t>Smooth ground surfaces </a:t>
            </a:r>
          </a:p>
          <a:p>
            <a:pPr lvl="1"/>
            <a:r>
              <a:rPr lang="en-GB" dirty="0"/>
              <a:t>Accessible restrooms</a:t>
            </a:r>
          </a:p>
          <a:p>
            <a:pPr lvl="1"/>
            <a:r>
              <a:rPr lang="en-GB" dirty="0"/>
              <a:t>Seating and rest areas</a:t>
            </a:r>
          </a:p>
          <a:p>
            <a:pPr lvl="1"/>
            <a:r>
              <a:rPr lang="en-GB" dirty="0"/>
              <a:t>Handrails on stairs/ramps</a:t>
            </a:r>
          </a:p>
          <a:p>
            <a:pPr lvl="1"/>
            <a:r>
              <a:rPr lang="en-GB" dirty="0"/>
              <a:t>Lowered counters</a:t>
            </a:r>
          </a:p>
          <a:p>
            <a:pPr lvl="1"/>
            <a:r>
              <a:rPr lang="en-GB" dirty="0"/>
              <a:t>Accessible picnic tables or benches</a:t>
            </a:r>
          </a:p>
          <a:p>
            <a:pPr lvl="1"/>
            <a:r>
              <a:rPr lang="en-GB" dirty="0"/>
              <a:t>Eliminating thresholds or adding gentle slopes</a:t>
            </a:r>
          </a:p>
          <a:p>
            <a:pPr lvl="1"/>
            <a:r>
              <a:rPr lang="en-GB" dirty="0"/>
              <a:t>Reserved parking spaces</a:t>
            </a:r>
          </a:p>
          <a:p>
            <a:pPr lvl="1"/>
            <a:r>
              <a:rPr lang="en-GB" dirty="0"/>
              <a:t>Tactile ground surface indicators</a:t>
            </a:r>
            <a:endParaRPr lang="en-US" dirty="0"/>
          </a:p>
        </p:txBody>
      </p:sp>
      <p:sp>
        <p:nvSpPr>
          <p:cNvPr id="5" name="Content Placeholder 4">
            <a:extLst>
              <a:ext uri="{FF2B5EF4-FFF2-40B4-BE49-F238E27FC236}">
                <a16:creationId xmlns:a16="http://schemas.microsoft.com/office/drawing/2014/main" id="{95E4E73D-C915-9A56-0AB7-D0F8C4EA5F80}"/>
              </a:ext>
            </a:extLst>
          </p:cNvPr>
          <p:cNvSpPr>
            <a:spLocks noGrp="1"/>
          </p:cNvSpPr>
          <p:nvPr>
            <p:ph sz="half" idx="2"/>
          </p:nvPr>
        </p:nvSpPr>
        <p:spPr/>
        <p:txBody>
          <a:bodyPr>
            <a:normAutofit/>
          </a:bodyPr>
          <a:lstStyle/>
          <a:p>
            <a:r>
              <a:rPr lang="en-US" b="1" dirty="0"/>
              <a:t>Visual Access</a:t>
            </a:r>
          </a:p>
          <a:p>
            <a:pPr lvl="1"/>
            <a:r>
              <a:rPr lang="en-US" sz="2400" dirty="0"/>
              <a:t>Braille signage</a:t>
            </a:r>
          </a:p>
          <a:p>
            <a:pPr lvl="1"/>
            <a:r>
              <a:rPr lang="en-US" sz="2400" dirty="0"/>
              <a:t>Raised print and tactile maps/models</a:t>
            </a:r>
          </a:p>
          <a:p>
            <a:pPr lvl="1"/>
            <a:r>
              <a:rPr lang="en-US" sz="2400" dirty="0"/>
              <a:t>Audio guides or guided tours that describe visual elements</a:t>
            </a:r>
          </a:p>
          <a:p>
            <a:pPr lvl="1"/>
            <a:r>
              <a:rPr lang="en-US" sz="2400" dirty="0"/>
              <a:t>High-contrast signage</a:t>
            </a:r>
          </a:p>
          <a:p>
            <a:pPr lvl="1"/>
            <a:r>
              <a:rPr lang="en-US" sz="2400" dirty="0"/>
              <a:t>Improved lighting</a:t>
            </a:r>
          </a:p>
          <a:p>
            <a:pPr lvl="1"/>
            <a:r>
              <a:rPr lang="en-US" sz="2400" dirty="0"/>
              <a:t>Use of </a:t>
            </a:r>
            <a:r>
              <a:rPr lang="en-US" sz="2400" dirty="0" err="1"/>
              <a:t>colours</a:t>
            </a:r>
            <a:r>
              <a:rPr lang="en-US" sz="2400" dirty="0"/>
              <a:t> that help low-vision</a:t>
            </a:r>
          </a:p>
        </p:txBody>
      </p:sp>
    </p:spTree>
    <p:extLst>
      <p:ext uri="{BB962C8B-B14F-4D97-AF65-F5344CB8AC3E}">
        <p14:creationId xmlns:p14="http://schemas.microsoft.com/office/powerpoint/2010/main" val="4194698929"/>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34</TotalTime>
  <Words>1220</Words>
  <Application>Microsoft Office PowerPoint</Application>
  <PresentationFormat>Widescreen</PresentationFormat>
  <Paragraphs>141</Paragraphs>
  <Slides>15</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Calibri</vt:lpstr>
      <vt:lpstr>Symbol</vt:lpstr>
      <vt:lpstr>Retrospect</vt:lpstr>
      <vt:lpstr>MODULE 4: Planning Accessible Infrastructure Improvements</vt:lpstr>
      <vt:lpstr>Learning Objectives</vt:lpstr>
      <vt:lpstr>Understanding Accessibility in the Built Environment</vt:lpstr>
      <vt:lpstr>Key components of Accessibility Action Plan</vt:lpstr>
      <vt:lpstr>Accessibility Action Plan - EXAMPLE</vt:lpstr>
      <vt:lpstr>Prioritizing Improvements</vt:lpstr>
      <vt:lpstr>“Quick Wins” vs. Long-Term Projects</vt:lpstr>
      <vt:lpstr>Creative Problem-Solving Strategies</vt:lpstr>
      <vt:lpstr>Examples of Common Infrastructure Improvements</vt:lpstr>
      <vt:lpstr>Examples of Common Infrastructure Improvements</vt:lpstr>
      <vt:lpstr>Examples of Common Infrastructure Improvements</vt:lpstr>
      <vt:lpstr>Cost Considerations and Budgeting Basics</vt:lpstr>
      <vt:lpstr>Maintenance and Sustainability</vt:lpstr>
      <vt:lpstr>Key Takeaways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Rafael Pupovac</dc:creator>
  <cp:lastModifiedBy>Rafael Pupovac</cp:lastModifiedBy>
  <cp:revision>17</cp:revision>
  <dcterms:created xsi:type="dcterms:W3CDTF">2026-01-18T21:27:19Z</dcterms:created>
  <dcterms:modified xsi:type="dcterms:W3CDTF">2026-01-22T10:44:59Z</dcterms:modified>
</cp:coreProperties>
</file>